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Lst>
  <p:notesMasterIdLst>
    <p:notesMasterId r:id="rId17"/>
  </p:notesMasterIdLst>
  <p:sldIdLst>
    <p:sldId id="271" r:id="rId5"/>
    <p:sldId id="272" r:id="rId6"/>
    <p:sldId id="290" r:id="rId7"/>
    <p:sldId id="284" r:id="rId8"/>
    <p:sldId id="285" r:id="rId9"/>
    <p:sldId id="302" r:id="rId10"/>
    <p:sldId id="286" r:id="rId11"/>
    <p:sldId id="287" r:id="rId12"/>
    <p:sldId id="304" r:id="rId13"/>
    <p:sldId id="305" r:id="rId14"/>
    <p:sldId id="306" r:id="rId15"/>
    <p:sldId id="288" r:id="rId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7" autoAdjust="0"/>
    <p:restoredTop sz="94709"/>
  </p:normalViewPr>
  <p:slideViewPr>
    <p:cSldViewPr snapToGrid="0" snapToObjects="1">
      <p:cViewPr varScale="1">
        <p:scale>
          <a:sx n="60" d="100"/>
          <a:sy n="60" d="100"/>
        </p:scale>
        <p:origin x="1218" y="42"/>
      </p:cViewPr>
      <p:guideLst>
        <p:guide orient="horz" pos="2160"/>
        <p:guide pos="2880"/>
      </p:guideLst>
    </p:cSldViewPr>
  </p:slideViewPr>
  <p:notesTextViewPr>
    <p:cViewPr>
      <p:scale>
        <a:sx n="1" d="1"/>
        <a:sy n="1" d="1"/>
      </p:scale>
      <p:origin x="0" y="0"/>
    </p:cViewPr>
  </p:notesTextViewPr>
  <p:sorterViewPr>
    <p:cViewPr>
      <p:scale>
        <a:sx n="100" d="100"/>
        <a:sy n="100" d="100"/>
      </p:scale>
      <p:origin x="0" y="-876"/>
    </p:cViewPr>
  </p:sorterViewPr>
  <p:notesViewPr>
    <p:cSldViewPr snapToGrid="0"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7974377-948D-4C0B-94B2-FF3F32B127D3}" type="datetimeFigureOut">
              <a:rPr lang="en-US" smtClean="0"/>
              <a:t>9/10/2018</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3</a:t>
            </a:fld>
            <a:endParaRPr lang="en-US" dirty="0"/>
          </a:p>
        </p:txBody>
      </p:sp>
    </p:spTree>
    <p:extLst>
      <p:ext uri="{BB962C8B-B14F-4D97-AF65-F5344CB8AC3E}">
        <p14:creationId xmlns:p14="http://schemas.microsoft.com/office/powerpoint/2010/main" val="369527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4</a:t>
            </a:fld>
            <a:endParaRPr lang="en-US" dirty="0"/>
          </a:p>
        </p:txBody>
      </p:sp>
    </p:spTree>
    <p:extLst>
      <p:ext uri="{BB962C8B-B14F-4D97-AF65-F5344CB8AC3E}">
        <p14:creationId xmlns:p14="http://schemas.microsoft.com/office/powerpoint/2010/main" val="424172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5</a:t>
            </a:fld>
            <a:endParaRPr lang="en-US" dirty="0"/>
          </a:p>
        </p:txBody>
      </p:sp>
    </p:spTree>
    <p:extLst>
      <p:ext uri="{BB962C8B-B14F-4D97-AF65-F5344CB8AC3E}">
        <p14:creationId xmlns:p14="http://schemas.microsoft.com/office/powerpoint/2010/main" val="195876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6</a:t>
            </a:fld>
            <a:endParaRPr lang="en-US" dirty="0"/>
          </a:p>
        </p:txBody>
      </p:sp>
    </p:spTree>
    <p:extLst>
      <p:ext uri="{BB962C8B-B14F-4D97-AF65-F5344CB8AC3E}">
        <p14:creationId xmlns:p14="http://schemas.microsoft.com/office/powerpoint/2010/main" val="2862938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7</a:t>
            </a:fld>
            <a:endParaRPr lang="en-US" dirty="0"/>
          </a:p>
        </p:txBody>
      </p:sp>
    </p:spTree>
    <p:extLst>
      <p:ext uri="{BB962C8B-B14F-4D97-AF65-F5344CB8AC3E}">
        <p14:creationId xmlns:p14="http://schemas.microsoft.com/office/powerpoint/2010/main" val="320683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8</a:t>
            </a:fld>
            <a:endParaRPr lang="en-US" dirty="0"/>
          </a:p>
        </p:txBody>
      </p:sp>
    </p:spTree>
    <p:extLst>
      <p:ext uri="{BB962C8B-B14F-4D97-AF65-F5344CB8AC3E}">
        <p14:creationId xmlns:p14="http://schemas.microsoft.com/office/powerpoint/2010/main" val="186391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9</a:t>
            </a:fld>
            <a:endParaRPr lang="en-US" dirty="0"/>
          </a:p>
        </p:txBody>
      </p:sp>
    </p:spTree>
    <p:extLst>
      <p:ext uri="{BB962C8B-B14F-4D97-AF65-F5344CB8AC3E}">
        <p14:creationId xmlns:p14="http://schemas.microsoft.com/office/powerpoint/2010/main" val="359376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10</a:t>
            </a:fld>
            <a:endParaRPr lang="en-US" dirty="0"/>
          </a:p>
        </p:txBody>
      </p:sp>
    </p:spTree>
    <p:extLst>
      <p:ext uri="{BB962C8B-B14F-4D97-AF65-F5344CB8AC3E}">
        <p14:creationId xmlns:p14="http://schemas.microsoft.com/office/powerpoint/2010/main" val="189699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11</a:t>
            </a:fld>
            <a:endParaRPr lang="en-US" dirty="0"/>
          </a:p>
        </p:txBody>
      </p:sp>
    </p:spTree>
    <p:extLst>
      <p:ext uri="{BB962C8B-B14F-4D97-AF65-F5344CB8AC3E}">
        <p14:creationId xmlns:p14="http://schemas.microsoft.com/office/powerpoint/2010/main" val="35046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endParaRPr lang="en-US" dirty="0" smtClean="0"/>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Box 4"/>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535839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414994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lvl1pPr>
              <a:buClr>
                <a:srgbClr val="A51C36"/>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B962278-B3D3-8640-B3BE-3D106DF8E392}" type="datetimeFigureOut">
              <a:rPr lang="en-US" smtClean="0"/>
              <a:t>9/10/2018</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
        <p:nvSpPr>
          <p:cNvPr id="9" name="TextBox 8"/>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442987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B962278-B3D3-8640-B3BE-3D106DF8E392}" type="datetimeFigureOut">
              <a:rPr lang="en-US" smtClean="0"/>
              <a:t>9/10/2018</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
        <p:nvSpPr>
          <p:cNvPr id="6" name="TextBox 5"/>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729625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63996912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8"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921" y="385396"/>
            <a:ext cx="2219775" cy="2104586"/>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472449" y="2869967"/>
            <a:ext cx="8148917" cy="307777"/>
          </a:xfrm>
          <a:prstGeom prst="rect">
            <a:avLst/>
          </a:prstGeom>
          <a:no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CSB</a:t>
            </a:r>
            <a:r>
              <a:rPr lang="en-US" sz="1400" b="1" dirty="0" smtClean="0">
                <a:solidFill>
                  <a:schemeClr val="bg1"/>
                </a:solidFill>
                <a:latin typeface="Arial" panose="020B0604020202020204" pitchFamily="34" charset="0"/>
                <a:cs typeface="Arial" panose="020B0604020202020204" pitchFamily="34" charset="0"/>
              </a:rPr>
              <a:t>-851 TRASH DISPOSAL AND RECYCLING SERVICES</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CSB</a:t>
            </a:r>
            <a:r>
              <a:rPr lang="en-US" sz="3600" dirty="0" smtClean="0"/>
              <a:t>-851 </a:t>
            </a:r>
            <a:r>
              <a:rPr lang="en-US" sz="3600" b="1" dirty="0" smtClean="0"/>
              <a:t>Scope of Services</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417095" y="1475715"/>
            <a:ext cx="8293767" cy="3693319"/>
          </a:xfrm>
          <a:prstGeom prst="rect">
            <a:avLst/>
          </a:prstGeom>
          <a:noFill/>
        </p:spPr>
        <p:txBody>
          <a:bodyPr wrap="square" rtlCol="0">
            <a:spAutoFit/>
          </a:bodyPr>
          <a:lstStyle/>
          <a:p>
            <a:r>
              <a:rPr lang="en-US" dirty="0" smtClean="0"/>
              <a:t>Dunnage Recycling Program:</a:t>
            </a:r>
          </a:p>
          <a:p>
            <a:endParaRPr lang="en-US" dirty="0"/>
          </a:p>
          <a:p>
            <a:pPr marL="285750" indent="-285750">
              <a:buFont typeface="Arial" panose="020B0604020202020204" pitchFamily="34" charset="0"/>
              <a:buChar char="•"/>
            </a:pPr>
            <a:r>
              <a:rPr lang="en-US" dirty="0" smtClean="0"/>
              <a:t>Develop and participate in a recycling program for the TBT</a:t>
            </a:r>
          </a:p>
          <a:p>
            <a:pPr marL="285750" indent="-285750">
              <a:buFont typeface="Arial" panose="020B0604020202020204" pitchFamily="34" charset="0"/>
              <a:buChar char="•"/>
            </a:pPr>
            <a:r>
              <a:rPr lang="en-US" dirty="0" smtClean="0"/>
              <a:t>Determine the optimum number of container loads for participation in the program</a:t>
            </a:r>
          </a:p>
          <a:p>
            <a:pPr marL="285750" indent="-285750">
              <a:buFont typeface="Arial" panose="020B0604020202020204" pitchFamily="34" charset="0"/>
              <a:buChar char="•"/>
            </a:pPr>
            <a:r>
              <a:rPr lang="en-US" dirty="0" smtClean="0"/>
              <a:t>Store offsite segregation of waste material to be recycled from waste to be landfilled</a:t>
            </a:r>
          </a:p>
          <a:p>
            <a:pPr marL="285750" indent="-285750">
              <a:buFont typeface="Arial" panose="020B0604020202020204" pitchFamily="34" charset="0"/>
              <a:buChar char="•"/>
            </a:pPr>
            <a:r>
              <a:rPr lang="en-US" dirty="0" smtClean="0"/>
              <a:t>Provide transportation of material from wharves to segregation area and to recycler</a:t>
            </a:r>
          </a:p>
          <a:p>
            <a:pPr marL="285750" indent="-285750">
              <a:buFont typeface="Arial" panose="020B0604020202020204" pitchFamily="34" charset="0"/>
              <a:buChar char="•"/>
            </a:pPr>
            <a:r>
              <a:rPr lang="en-US" dirty="0" smtClean="0"/>
              <a:t>Provide monthly reports to PHA</a:t>
            </a:r>
          </a:p>
          <a:p>
            <a:pPr marL="285750" indent="-285750">
              <a:buFont typeface="Arial" panose="020B0604020202020204" pitchFamily="34" charset="0"/>
              <a:buChar char="•"/>
            </a:pPr>
            <a:endParaRPr lang="en-US" dirty="0"/>
          </a:p>
          <a:p>
            <a:endParaRPr lang="en-US" dirty="0" smtClean="0"/>
          </a:p>
          <a:p>
            <a:endParaRPr lang="en-US" dirty="0" smtClean="0"/>
          </a:p>
        </p:txBody>
      </p:sp>
    </p:spTree>
    <p:extLst>
      <p:ext uri="{BB962C8B-B14F-4D97-AF65-F5344CB8AC3E}">
        <p14:creationId xmlns:p14="http://schemas.microsoft.com/office/powerpoint/2010/main" val="1599769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CSB</a:t>
            </a:r>
            <a:r>
              <a:rPr lang="en-US" sz="3600" dirty="0" smtClean="0"/>
              <a:t>-851 </a:t>
            </a:r>
            <a:r>
              <a:rPr lang="en-US" sz="3600" b="1" dirty="0" smtClean="0"/>
              <a:t>Scope of Services</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417095" y="1475715"/>
            <a:ext cx="8293767" cy="2308324"/>
          </a:xfrm>
          <a:prstGeom prst="rect">
            <a:avLst/>
          </a:prstGeom>
          <a:noFill/>
        </p:spPr>
        <p:txBody>
          <a:bodyPr wrap="square" rtlCol="0">
            <a:spAutoFit/>
          </a:bodyPr>
          <a:lstStyle/>
          <a:p>
            <a:r>
              <a:rPr lang="en-US" dirty="0" smtClean="0"/>
              <a:t>Office Recycling Program:</a:t>
            </a:r>
          </a:p>
          <a:p>
            <a:endParaRPr lang="en-US" dirty="0"/>
          </a:p>
          <a:p>
            <a:r>
              <a:rPr lang="en-US" dirty="0"/>
              <a:t>Service Provider shall report the weight of recycled materials in each dumpster to PHA, </a:t>
            </a:r>
            <a:r>
              <a:rPr lang="en-US" dirty="0" smtClean="0"/>
              <a:t>monthly in </a:t>
            </a:r>
            <a:r>
              <a:rPr lang="en-US" dirty="0"/>
              <a:t>an informal report and quarterly in a formal report at no additional charge to PHA.</a:t>
            </a:r>
            <a:endParaRPr lang="en-US" dirty="0"/>
          </a:p>
          <a:p>
            <a:endParaRPr lang="en-US" dirty="0" smtClean="0"/>
          </a:p>
          <a:p>
            <a:endParaRPr lang="en-US" dirty="0" smtClean="0"/>
          </a:p>
          <a:p>
            <a:r>
              <a:rPr lang="en-US" dirty="0" smtClean="0"/>
              <a:t>Refer to Appendix A-Scope of Services for a complete list of services</a:t>
            </a:r>
            <a:endParaRPr lang="en-US" dirty="0" smtClean="0"/>
          </a:p>
        </p:txBody>
      </p:sp>
    </p:spTree>
    <p:extLst>
      <p:ext uri="{BB962C8B-B14F-4D97-AF65-F5344CB8AC3E}">
        <p14:creationId xmlns:p14="http://schemas.microsoft.com/office/powerpoint/2010/main" val="2240297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2339788" y="1040096"/>
            <a:ext cx="4606444"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smtClean="0">
                <a:latin typeface="Helvetica Neue Condensed" charset="0"/>
                <a:ea typeface="Helvetica Neue Condensed" charset="0"/>
                <a:cs typeface="Helvetica Neue Condensed" charset="0"/>
              </a:rPr>
              <a:t>THANK YOU</a:t>
            </a:r>
            <a:endParaRPr lang="en-US" sz="4050" b="1" dirty="0">
              <a:latin typeface="Helvetica Neue Condensed" charset="0"/>
              <a:ea typeface="Helvetica Neue Condensed" charset="0"/>
              <a:cs typeface="Helvetica Neue Condensed" charset="0"/>
            </a:endParaRPr>
          </a:p>
        </p:txBody>
      </p:sp>
      <p:sp>
        <p:nvSpPr>
          <p:cNvPr id="11" name="Content Placeholder 2"/>
          <p:cNvSpPr txBox="1">
            <a:spLocks/>
          </p:cNvSpPr>
          <p:nvPr/>
        </p:nvSpPr>
        <p:spPr>
          <a:xfrm>
            <a:off x="2752107" y="2118557"/>
            <a:ext cx="4001597" cy="3556000"/>
          </a:xfrm>
          <a:prstGeom prst="rect">
            <a:avLst/>
          </a:prstGeom>
          <a:no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200" dirty="0" smtClean="0"/>
          </a:p>
          <a:p>
            <a:pPr marL="0" indent="0" algn="ctr">
              <a:buFont typeface="Arial" panose="020B0604020202020204" pitchFamily="34" charset="0"/>
              <a:buNone/>
            </a:pPr>
            <a:r>
              <a:rPr lang="en-US" b="1" dirty="0" smtClean="0">
                <a:solidFill>
                  <a:srgbClr val="A51C36"/>
                </a:solidFill>
              </a:rPr>
              <a:t>Questions?</a:t>
            </a:r>
          </a:p>
          <a:p>
            <a:pPr marL="0" indent="0" algn="ctr">
              <a:buFont typeface="Arial" panose="020B0604020202020204" pitchFamily="34" charset="0"/>
              <a:buNone/>
            </a:pPr>
            <a:r>
              <a:rPr lang="en-US" sz="2200" dirty="0" smtClean="0"/>
              <a:t>713.670.2464</a:t>
            </a:r>
          </a:p>
          <a:p>
            <a:pPr marL="0" indent="0" algn="ctr">
              <a:buNone/>
            </a:pPr>
            <a:r>
              <a:rPr lang="en-US" sz="2200" dirty="0" smtClean="0"/>
              <a:t>procurement@poha.com</a:t>
            </a:r>
          </a:p>
          <a:p>
            <a:pPr marL="0" indent="0" algn="ctr">
              <a:buFont typeface="Arial" panose="020B0604020202020204" pitchFamily="34" charset="0"/>
              <a:buNone/>
            </a:pPr>
            <a:endParaRPr lang="en-US" sz="2100" b="1" dirty="0" smtClean="0">
              <a:solidFill>
                <a:schemeClr val="tx1">
                  <a:lumMod val="65000"/>
                  <a:lumOff val="35000"/>
                </a:schemeClr>
              </a:solidFill>
            </a:endParaRPr>
          </a:p>
          <a:p>
            <a:pPr marL="0" indent="0" algn="ctr">
              <a:buFont typeface="Arial" panose="020B0604020202020204" pitchFamily="34" charset="0"/>
              <a:buNone/>
            </a:pPr>
            <a:r>
              <a:rPr lang="en-US" b="1" dirty="0" smtClean="0">
                <a:solidFill>
                  <a:srgbClr val="A51C36"/>
                </a:solidFill>
              </a:rPr>
              <a:t>www.PortHouston.com</a:t>
            </a:r>
          </a:p>
          <a:p>
            <a:pPr marL="0" indent="0" algn="ctr">
              <a:buFont typeface="Arial" panose="020B0604020202020204" pitchFamily="34" charset="0"/>
              <a:buNone/>
            </a:pPr>
            <a:r>
              <a:rPr lang="en-US" sz="2100" dirty="0" smtClean="0"/>
              <a:t>111 East Loop North</a:t>
            </a:r>
          </a:p>
          <a:p>
            <a:pPr marL="0" indent="0" algn="ctr">
              <a:buFont typeface="Arial" panose="020B0604020202020204" pitchFamily="34" charset="0"/>
              <a:buNone/>
            </a:pPr>
            <a:r>
              <a:rPr lang="en-US" sz="2100" dirty="0" smtClean="0"/>
              <a:t>Houston, TX 77029</a:t>
            </a:r>
          </a:p>
          <a:p>
            <a:endParaRPr lang="en-US" dirty="0"/>
          </a:p>
        </p:txBody>
      </p:sp>
    </p:spTree>
    <p:extLst>
      <p:ext uri="{BB962C8B-B14F-4D97-AF65-F5344CB8AC3E}">
        <p14:creationId xmlns:p14="http://schemas.microsoft.com/office/powerpoint/2010/main" val="3764752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p:cNvGrpSpPr/>
          <p:nvPr/>
        </p:nvGrpSpPr>
        <p:grpSpPr>
          <a:xfrm>
            <a:off x="3537729" y="3635218"/>
            <a:ext cx="1828212" cy="2089358"/>
            <a:chOff x="2925560" y="793159"/>
            <a:chExt cx="2226896" cy="2544994"/>
          </a:xfrm>
        </p:grpSpPr>
        <p:pic>
          <p:nvPicPr>
            <p:cNvPr id="8" name="Picture 7" descr="Branch_Theldo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2925560" y="3075726"/>
              <a:ext cx="2226896" cy="262427"/>
            </a:xfrm>
            <a:prstGeom prst="rect">
              <a:avLst/>
            </a:prstGeom>
            <a:noFill/>
          </p:spPr>
          <p:txBody>
            <a:bodyPr wrap="square" lIns="0" tIns="0" rIns="0" bIns="0" rtlCol="0">
              <a:spAutoFit/>
            </a:bodyPr>
            <a:lstStyle/>
            <a:p>
              <a:r>
                <a:rPr lang="en-US" sz="1400" b="1" dirty="0" smtClean="0">
                  <a:latin typeface="Arial" panose="020B0604020202020204" pitchFamily="34" charset="0"/>
                  <a:cs typeface="Arial" panose="020B0604020202020204" pitchFamily="34" charset="0"/>
                </a:rPr>
                <a:t>Theldon</a:t>
              </a:r>
              <a:r>
                <a:rPr lang="en-US" sz="1400" b="1" dirty="0" smtClean="0">
                  <a:latin typeface="Arial" panose="020B0604020202020204" pitchFamily="34" charset="0"/>
                  <a:cs typeface="Arial" panose="020B0604020202020204" pitchFamily="34" charset="0"/>
                </a:rPr>
                <a:t> R. Branch, III</a:t>
              </a:r>
              <a:endParaRPr lang="en-US" sz="1400" b="1" dirty="0">
                <a:latin typeface="Arial" panose="020B0604020202020204" pitchFamily="34" charset="0"/>
                <a:cs typeface="Arial" panose="020B0604020202020204" pitchFamily="34" charset="0"/>
              </a:endParaRPr>
            </a:p>
          </p:txBody>
        </p:sp>
      </p:grpSp>
      <p:grpSp>
        <p:nvGrpSpPr>
          <p:cNvPr id="10" name="Group 9"/>
          <p:cNvGrpSpPr/>
          <p:nvPr/>
        </p:nvGrpSpPr>
        <p:grpSpPr>
          <a:xfrm>
            <a:off x="5483027" y="1388822"/>
            <a:ext cx="1703931" cy="2102259"/>
            <a:chOff x="4683362" y="793161"/>
            <a:chExt cx="2098211" cy="2588712"/>
          </a:xfrm>
        </p:grpSpPr>
        <p:pic>
          <p:nvPicPr>
            <p:cNvPr id="11" name="Picture 10" descr="Corgey_Dea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Dean E. </a:t>
              </a:r>
              <a:r>
                <a:rPr lang="en-US" sz="1400" b="1" dirty="0" smtClean="0">
                  <a:latin typeface="Arial" panose="020B0604020202020204" pitchFamily="34" charset="0"/>
                  <a:cs typeface="Arial" panose="020B0604020202020204" pitchFamily="34" charset="0"/>
                </a:rPr>
                <a:t>Corgey</a:t>
              </a:r>
              <a:endParaRPr lang="en-US" sz="14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481588" y="3637950"/>
            <a:ext cx="1888796" cy="2077513"/>
            <a:chOff x="6426258" y="793158"/>
            <a:chExt cx="2277387" cy="2504935"/>
          </a:xfrm>
        </p:grpSpPr>
        <p:pic>
          <p:nvPicPr>
            <p:cNvPr id="14" name="Picture 13" descr="DonCarlos_Stephen.jpg"/>
            <p:cNvPicPr>
              <a:picLocks noChangeAspect="1"/>
            </p:cNvPicPr>
            <p:nvPr/>
          </p:nvPicPr>
          <p:blipFill rotWithShape="1">
            <a:blip r:embed="rId4"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Stephen H. DonCarlos</a:t>
              </a:r>
              <a:endParaRPr lang="en-US" sz="1400" b="1" dirty="0">
                <a:latin typeface="Arial" panose="020B0604020202020204" pitchFamily="34" charset="0"/>
                <a:cs typeface="Arial" panose="020B0604020202020204" pitchFamily="34" charset="0"/>
              </a:endParaRPr>
            </a:p>
          </p:txBody>
        </p:sp>
      </p:grpSp>
      <p:grpSp>
        <p:nvGrpSpPr>
          <p:cNvPr id="16" name="Group 15"/>
          <p:cNvGrpSpPr/>
          <p:nvPr/>
        </p:nvGrpSpPr>
        <p:grpSpPr>
          <a:xfrm>
            <a:off x="7386320" y="1384801"/>
            <a:ext cx="1595120" cy="2094892"/>
            <a:chOff x="1420093" y="3485699"/>
            <a:chExt cx="1920985" cy="2522857"/>
          </a:xfrm>
        </p:grpSpPr>
        <p:pic>
          <p:nvPicPr>
            <p:cNvPr id="17" name="Picture 16" descr="Fitzgerald_Clyd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Clyde Fitzgerald</a:t>
              </a:r>
              <a:endParaRPr lang="en-US" sz="1400" b="1" dirty="0">
                <a:latin typeface="Arial" panose="020B0604020202020204" pitchFamily="34" charset="0"/>
                <a:cs typeface="Arial" panose="020B0604020202020204" pitchFamily="34" charset="0"/>
              </a:endParaRPr>
            </a:p>
          </p:txBody>
        </p:sp>
      </p:grpSp>
      <p:grpSp>
        <p:nvGrpSpPr>
          <p:cNvPr id="19" name="Group 18"/>
          <p:cNvGrpSpPr/>
          <p:nvPr/>
        </p:nvGrpSpPr>
        <p:grpSpPr>
          <a:xfrm>
            <a:off x="3669312" y="1388822"/>
            <a:ext cx="1581535" cy="2083522"/>
            <a:chOff x="3087458" y="3485699"/>
            <a:chExt cx="1906912" cy="2512179"/>
          </a:xfrm>
        </p:grpSpPr>
        <p:pic>
          <p:nvPicPr>
            <p:cNvPr id="20" name="Picture 19" descr="Kennedy_John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45812" y="3485699"/>
              <a:ext cx="1588298" cy="2205086"/>
            </a:xfrm>
            <a:prstGeom prst="rect">
              <a:avLst/>
            </a:prstGeom>
          </p:spPr>
        </p:pic>
        <p:sp>
          <p:nvSpPr>
            <p:cNvPr id="21" name="TextBox 20"/>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John D. Kennedy</a:t>
              </a:r>
              <a:endParaRPr lang="en-US"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7482352" y="3635221"/>
            <a:ext cx="1313216" cy="2080242"/>
            <a:chOff x="4957125" y="3485392"/>
            <a:chExt cx="1586393" cy="2512979"/>
          </a:xfrm>
        </p:grpSpPr>
        <p:pic>
          <p:nvPicPr>
            <p:cNvPr id="23" name="Picture 22" descr="Mease_Roy.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Roy D. Mease</a:t>
              </a:r>
              <a:endParaRPr lang="en-US" sz="1400" b="1" dirty="0">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rotWithShape="1">
          <a:blip r:embed="rId8" cstate="screen">
            <a:extLst>
              <a:ext uri="{28A0092B-C50C-407E-A947-70E740481C1C}">
                <a14:useLocalDpi xmlns:a14="http://schemas.microsoft.com/office/drawing/2010/main"/>
              </a:ext>
            </a:extLst>
          </a:blip>
          <a:srcRect l="49001" t="19755" r="26222" b="28147"/>
          <a:stretch/>
        </p:blipFill>
        <p:spPr>
          <a:xfrm>
            <a:off x="894080" y="1513079"/>
            <a:ext cx="2265680" cy="3027292"/>
          </a:xfrm>
          <a:prstGeom prst="rect">
            <a:avLst/>
          </a:prstGeom>
        </p:spPr>
      </p:pic>
      <p:sp>
        <p:nvSpPr>
          <p:cNvPr id="26" name="TextBox 25"/>
          <p:cNvSpPr txBox="1"/>
          <p:nvPr/>
        </p:nvSpPr>
        <p:spPr>
          <a:xfrm>
            <a:off x="814574" y="4596391"/>
            <a:ext cx="2435658" cy="43088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Janiece M. Longoria</a:t>
            </a:r>
          </a:p>
          <a:p>
            <a:pPr algn="ctr"/>
            <a:r>
              <a:rPr lang="en-US" sz="1400" b="1" i="1" dirty="0" smtClean="0">
                <a:latin typeface="Arial" panose="020B0604020202020204" pitchFamily="34" charset="0"/>
                <a:cs typeface="Arial" panose="020B0604020202020204" pitchFamily="34" charset="0"/>
              </a:rPr>
              <a:t>Chairman</a:t>
            </a:r>
            <a:endParaRPr lang="en-US" sz="1400" b="1" i="1" dirty="0">
              <a:latin typeface="Arial" panose="020B0604020202020204" pitchFamily="34" charset="0"/>
              <a:cs typeface="Arial" panose="020B0604020202020204" pitchFamily="34" charset="0"/>
            </a:endParaRPr>
          </a:p>
        </p:txBody>
      </p:sp>
      <p:sp>
        <p:nvSpPr>
          <p:cNvPr id="3" name="TextBox 2"/>
          <p:cNvSpPr txBox="1"/>
          <p:nvPr/>
        </p:nvSpPr>
        <p:spPr>
          <a:xfrm>
            <a:off x="65255" y="324351"/>
            <a:ext cx="6189009" cy="707886"/>
          </a:xfrm>
          <a:prstGeom prst="rect">
            <a:avLst/>
          </a:prstGeom>
          <a:noFill/>
        </p:spPr>
        <p:txBody>
          <a:bodyPr wrap="square" rtlCol="0">
            <a:spAutoFit/>
          </a:bodyPr>
          <a:lstStyle/>
          <a:p>
            <a:r>
              <a:rPr lang="en-US" sz="4000" b="1" dirty="0" smtClean="0"/>
              <a:t>Port Commission</a:t>
            </a:r>
            <a:endParaRPr lang="en-US" sz="4000" b="1" dirty="0"/>
          </a:p>
        </p:txBody>
      </p:sp>
      <p:sp>
        <p:nvSpPr>
          <p:cNvPr id="27" name="TextBox 26"/>
          <p:cNvSpPr txBox="1"/>
          <p:nvPr/>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092748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CSB</a:t>
            </a:r>
            <a:r>
              <a:rPr lang="en-US" sz="3600" b="1" dirty="0" smtClean="0"/>
              <a:t>-851</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2" y="1412341"/>
            <a:ext cx="6781045" cy="3970318"/>
          </a:xfrm>
          <a:prstGeom prst="rect">
            <a:avLst/>
          </a:prstGeom>
          <a:noFill/>
        </p:spPr>
        <p:txBody>
          <a:bodyPr wrap="square" rtlCol="0">
            <a:spAutoFit/>
          </a:bodyPr>
          <a:lstStyle/>
          <a:p>
            <a:pPr marL="342900" indent="-342900">
              <a:lnSpc>
                <a:spcPct val="200000"/>
              </a:lnSpc>
              <a:buFont typeface="+mj-lt"/>
              <a:buAutoNum type="arabicPeriod"/>
            </a:pPr>
            <a:r>
              <a:rPr lang="en-US" dirty="0" smtClean="0"/>
              <a:t>Introductions</a:t>
            </a:r>
          </a:p>
          <a:p>
            <a:pPr marL="342900" indent="-342900">
              <a:lnSpc>
                <a:spcPct val="200000"/>
              </a:lnSpc>
              <a:buFont typeface="+mj-lt"/>
              <a:buAutoNum type="arabicPeriod"/>
            </a:pPr>
            <a:r>
              <a:rPr lang="en-US" dirty="0" smtClean="0"/>
              <a:t>Procurement</a:t>
            </a:r>
          </a:p>
          <a:p>
            <a:pPr marL="342900" indent="-342900">
              <a:lnSpc>
                <a:spcPct val="200000"/>
              </a:lnSpc>
              <a:buFont typeface="+mj-lt"/>
              <a:buAutoNum type="arabicPeriod"/>
            </a:pPr>
            <a:r>
              <a:rPr lang="en-US" dirty="0" smtClean="0"/>
              <a:t>Small Business</a:t>
            </a:r>
          </a:p>
          <a:p>
            <a:pPr marL="342900" indent="-342900">
              <a:lnSpc>
                <a:spcPct val="200000"/>
              </a:lnSpc>
              <a:buFont typeface="+mj-lt"/>
              <a:buAutoNum type="arabicPeriod"/>
            </a:pPr>
            <a:r>
              <a:rPr lang="en-US" dirty="0" smtClean="0"/>
              <a:t>Selection Criteria</a:t>
            </a:r>
          </a:p>
          <a:p>
            <a:pPr marL="342900" indent="-342900">
              <a:lnSpc>
                <a:spcPct val="200000"/>
              </a:lnSpc>
              <a:buFont typeface="+mj-lt"/>
              <a:buAutoNum type="arabicPeriod"/>
            </a:pPr>
            <a:r>
              <a:rPr lang="en-US" dirty="0" smtClean="0"/>
              <a:t>Scope of Services</a:t>
            </a:r>
          </a:p>
          <a:p>
            <a:pPr marL="342900" indent="-342900">
              <a:lnSpc>
                <a:spcPct val="200000"/>
              </a:lnSpc>
              <a:buFont typeface="+mj-lt"/>
              <a:buAutoNum type="arabicPeriod"/>
            </a:pPr>
            <a:r>
              <a:rPr lang="en-US" dirty="0" smtClean="0"/>
              <a:t>Questions</a:t>
            </a:r>
          </a:p>
          <a:p>
            <a:pPr marL="342900" indent="-342900">
              <a:buAutoNum type="arabicPeriod"/>
            </a:pPr>
            <a:endParaRPr lang="en-US" dirty="0" smtClean="0"/>
          </a:p>
          <a:p>
            <a:endParaRPr lang="en-US" dirty="0"/>
          </a:p>
        </p:txBody>
      </p:sp>
    </p:spTree>
    <p:extLst>
      <p:ext uri="{BB962C8B-B14F-4D97-AF65-F5344CB8AC3E}">
        <p14:creationId xmlns:p14="http://schemas.microsoft.com/office/powerpoint/2010/main" val="1951398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CSB</a:t>
            </a:r>
            <a:r>
              <a:rPr lang="en-US" sz="3600" dirty="0" smtClean="0"/>
              <a:t>-851</a:t>
            </a:r>
            <a:endParaRPr lang="en-US" sz="4000" b="1" dirty="0" smtClean="0"/>
          </a:p>
        </p:txBody>
      </p:sp>
      <p:sp>
        <p:nvSpPr>
          <p:cNvPr id="5" name="TextBox 4"/>
          <p:cNvSpPr txBox="1"/>
          <p:nvPr/>
        </p:nvSpPr>
        <p:spPr>
          <a:xfrm>
            <a:off x="688062" y="1475715"/>
            <a:ext cx="8006759" cy="3416320"/>
          </a:xfrm>
          <a:prstGeom prst="rect">
            <a:avLst/>
          </a:prstGeom>
          <a:noFill/>
        </p:spPr>
        <p:txBody>
          <a:bodyPr wrap="square" rtlCol="0">
            <a:spAutoFit/>
          </a:bodyPr>
          <a:lstStyle/>
          <a:p>
            <a:pPr>
              <a:lnSpc>
                <a:spcPct val="200000"/>
              </a:lnSpc>
            </a:pPr>
            <a:r>
              <a:rPr lang="en-US" b="1" dirty="0" smtClean="0"/>
              <a:t>PHA Personnel</a:t>
            </a:r>
          </a:p>
          <a:p>
            <a:pPr>
              <a:lnSpc>
                <a:spcPct val="200000"/>
              </a:lnSpc>
            </a:pPr>
            <a:r>
              <a:rPr lang="en-US" dirty="0" smtClean="0"/>
              <a:t>Randy Stiefel – </a:t>
            </a:r>
            <a:r>
              <a:rPr lang="en-US" dirty="0" smtClean="0"/>
              <a:t>Director of </a:t>
            </a:r>
            <a:r>
              <a:rPr lang="en-US" dirty="0" smtClean="0"/>
              <a:t>Cargo Facilities</a:t>
            </a:r>
            <a:endParaRPr lang="en-US" dirty="0" smtClean="0"/>
          </a:p>
          <a:p>
            <a:pPr>
              <a:lnSpc>
                <a:spcPct val="200000"/>
              </a:lnSpc>
            </a:pPr>
            <a:r>
              <a:rPr lang="en-US" dirty="0" smtClean="0"/>
              <a:t>Chris Conti – Facility Manager</a:t>
            </a:r>
            <a:r>
              <a:rPr lang="en-US" dirty="0" smtClean="0"/>
              <a:t>, </a:t>
            </a:r>
            <a:r>
              <a:rPr lang="en-US" dirty="0" smtClean="0"/>
              <a:t>Northside Turning Basin</a:t>
            </a:r>
            <a:endParaRPr lang="en-US" dirty="0" smtClean="0"/>
          </a:p>
          <a:p>
            <a:pPr>
              <a:lnSpc>
                <a:spcPct val="200000"/>
              </a:lnSpc>
            </a:pPr>
            <a:r>
              <a:rPr lang="en-US" dirty="0" smtClean="0"/>
              <a:t>Sarabpreet (Chaney) Singh</a:t>
            </a:r>
            <a:r>
              <a:rPr lang="en-US" dirty="0" smtClean="0"/>
              <a:t> – Operations Manager, Northside Turning Basin </a:t>
            </a:r>
            <a:endParaRPr lang="en-US" dirty="0" smtClean="0"/>
          </a:p>
          <a:p>
            <a:pPr>
              <a:lnSpc>
                <a:spcPct val="200000"/>
              </a:lnSpc>
            </a:pPr>
            <a:r>
              <a:rPr lang="en-US" dirty="0"/>
              <a:t>Yvette Camel-Smith – Director of Procurement</a:t>
            </a:r>
          </a:p>
          <a:p>
            <a:pPr>
              <a:lnSpc>
                <a:spcPct val="200000"/>
              </a:lnSpc>
            </a:pPr>
            <a:r>
              <a:rPr lang="en-US" dirty="0" smtClean="0"/>
              <a:t>Pedro Gonzales – Small Business Development </a:t>
            </a:r>
            <a:endParaRPr lang="en-US" dirty="0"/>
          </a:p>
        </p:txBody>
      </p:sp>
    </p:spTree>
    <p:extLst>
      <p:ext uri="{BB962C8B-B14F-4D97-AF65-F5344CB8AC3E}">
        <p14:creationId xmlns:p14="http://schemas.microsoft.com/office/powerpoint/2010/main" val="866710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CSB</a:t>
            </a:r>
            <a:r>
              <a:rPr lang="en-US" sz="3600" dirty="0" smtClean="0"/>
              <a:t>-851</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1" y="1475715"/>
            <a:ext cx="8102853" cy="4832092"/>
          </a:xfrm>
          <a:prstGeom prst="rect">
            <a:avLst/>
          </a:prstGeom>
          <a:noFill/>
        </p:spPr>
        <p:txBody>
          <a:bodyPr wrap="square" rtlCol="0">
            <a:spAutoFit/>
          </a:bodyPr>
          <a:lstStyle/>
          <a:p>
            <a:pPr>
              <a:lnSpc>
                <a:spcPct val="200000"/>
              </a:lnSpc>
            </a:pPr>
            <a:r>
              <a:rPr lang="en-US" sz="2800" b="1" dirty="0"/>
              <a:t>Procurement</a:t>
            </a:r>
          </a:p>
          <a:p>
            <a:pPr marL="285750" indent="-285750">
              <a:lnSpc>
                <a:spcPct val="150000"/>
              </a:lnSpc>
              <a:buFont typeface="Arial" panose="020B0604020202020204" pitchFamily="34" charset="0"/>
              <a:buChar char="•"/>
            </a:pPr>
            <a:r>
              <a:rPr lang="en-US" dirty="0" smtClean="0"/>
              <a:t>Competitive Sealed Bids (CSB) </a:t>
            </a:r>
            <a:r>
              <a:rPr lang="en-US" dirty="0" smtClean="0"/>
              <a:t>due September 26, 2018 no later than 11:00 A.M. </a:t>
            </a:r>
          </a:p>
          <a:p>
            <a:pPr marL="285750" indent="-285750">
              <a:lnSpc>
                <a:spcPct val="150000"/>
              </a:lnSpc>
              <a:buFont typeface="Arial" panose="020B0604020202020204" pitchFamily="34" charset="0"/>
              <a:buChar char="•"/>
            </a:pPr>
            <a:r>
              <a:rPr lang="en-US" dirty="0" smtClean="0"/>
              <a:t>One (1) original and five (5) hard copies packaged in one sealed envelope.</a:t>
            </a:r>
          </a:p>
          <a:p>
            <a:pPr marL="285750" indent="-285750">
              <a:lnSpc>
                <a:spcPct val="150000"/>
              </a:lnSpc>
              <a:buFont typeface="Arial" panose="020B0604020202020204" pitchFamily="34" charset="0"/>
              <a:buChar char="•"/>
            </a:pPr>
            <a:r>
              <a:rPr lang="en-US" dirty="0" smtClean="0"/>
              <a:t>Mail or Hand-delivery only (no electronic submittals) </a:t>
            </a:r>
          </a:p>
          <a:p>
            <a:pPr marL="285750" indent="-285750">
              <a:buFont typeface="Arial" panose="020B0604020202020204" pitchFamily="34" charset="0"/>
              <a:buChar char="•"/>
            </a:pPr>
            <a:endParaRPr lang="en-US" dirty="0"/>
          </a:p>
          <a:p>
            <a:r>
              <a:rPr lang="en-US" dirty="0" smtClean="0"/>
              <a:t>All responses to the </a:t>
            </a:r>
            <a:r>
              <a:rPr lang="en-US" dirty="0" smtClean="0"/>
              <a:t>CSB </a:t>
            </a:r>
            <a:r>
              <a:rPr lang="en-US" dirty="0" smtClean="0"/>
              <a:t>will be dated and the time received recorded upon receipt. PHA will not be responsible for late or incomplete responses due to mistakes or delays of the Respondent or carrier used by the Respondent or weather delays. A postmark is not sufficient. </a:t>
            </a:r>
          </a:p>
          <a:p>
            <a:endParaRPr lang="en-US" dirty="0" smtClean="0"/>
          </a:p>
          <a:p>
            <a:endParaRPr lang="en-US" b="1" dirty="0" smtClean="0"/>
          </a:p>
          <a:p>
            <a:r>
              <a:rPr lang="en-US" b="1" dirty="0" smtClean="0"/>
              <a:t>LATE SUBMITTALS WILL NOT BE EVALUATED. </a:t>
            </a:r>
            <a:endParaRPr lang="en-US" b="1" dirty="0"/>
          </a:p>
        </p:txBody>
      </p:sp>
    </p:spTree>
    <p:extLst>
      <p:ext uri="{BB962C8B-B14F-4D97-AF65-F5344CB8AC3E}">
        <p14:creationId xmlns:p14="http://schemas.microsoft.com/office/powerpoint/2010/main" val="5840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CSB</a:t>
            </a:r>
            <a:r>
              <a:rPr lang="en-US" sz="3600" dirty="0" smtClean="0"/>
              <a:t>-851</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1" y="1475715"/>
            <a:ext cx="8102853" cy="1785104"/>
          </a:xfrm>
          <a:prstGeom prst="rect">
            <a:avLst/>
          </a:prstGeom>
          <a:noFill/>
        </p:spPr>
        <p:txBody>
          <a:bodyPr wrap="square" rtlCol="0">
            <a:spAutoFit/>
          </a:bodyPr>
          <a:lstStyle/>
          <a:p>
            <a:pPr>
              <a:lnSpc>
                <a:spcPct val="200000"/>
              </a:lnSpc>
            </a:pPr>
            <a:r>
              <a:rPr lang="en-US" sz="2800" b="1" dirty="0" smtClean="0"/>
              <a:t>Small Business </a:t>
            </a:r>
          </a:p>
          <a:p>
            <a:endParaRPr lang="en-US" dirty="0" smtClean="0"/>
          </a:p>
          <a:p>
            <a:endParaRPr lang="en-US" b="1" dirty="0" smtClean="0"/>
          </a:p>
          <a:p>
            <a:r>
              <a:rPr lang="en-US" b="1" dirty="0" smtClean="0"/>
              <a:t> </a:t>
            </a:r>
            <a:endParaRPr lang="en-US" b="1" dirty="0"/>
          </a:p>
        </p:txBody>
      </p:sp>
    </p:spTree>
    <p:extLst>
      <p:ext uri="{BB962C8B-B14F-4D97-AF65-F5344CB8AC3E}">
        <p14:creationId xmlns:p14="http://schemas.microsoft.com/office/powerpoint/2010/main" val="3299375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CSB</a:t>
            </a:r>
            <a:r>
              <a:rPr lang="en-US" sz="3600" dirty="0" smtClean="0"/>
              <a:t>-851 </a:t>
            </a:r>
            <a:r>
              <a:rPr lang="en-US" sz="3600" b="1" dirty="0" smtClean="0"/>
              <a:t>Selection Criteria</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6" name="TextBox 5"/>
          <p:cNvSpPr txBox="1"/>
          <p:nvPr/>
        </p:nvSpPr>
        <p:spPr>
          <a:xfrm>
            <a:off x="688062" y="1475715"/>
            <a:ext cx="8220548" cy="5355312"/>
          </a:xfrm>
          <a:prstGeom prst="rect">
            <a:avLst/>
          </a:prstGeom>
          <a:noFill/>
        </p:spPr>
        <p:txBody>
          <a:bodyPr wrap="square" rtlCol="0">
            <a:spAutoFit/>
          </a:bodyPr>
          <a:lstStyle/>
          <a:p>
            <a:pPr>
              <a:lnSpc>
                <a:spcPct val="200000"/>
              </a:lnSpc>
            </a:pPr>
            <a:r>
              <a:rPr lang="en-US" b="1" u="sng" dirty="0" smtClean="0"/>
              <a:t>Evaluation of bids</a:t>
            </a:r>
          </a:p>
          <a:p>
            <a:pPr>
              <a:lnSpc>
                <a:spcPct val="200000"/>
              </a:lnSpc>
            </a:pPr>
            <a:r>
              <a:rPr lang="en-US" dirty="0" smtClean="0"/>
              <a:t>Lowest, responsive, responsible bidder</a:t>
            </a:r>
          </a:p>
          <a:p>
            <a:pPr>
              <a:lnSpc>
                <a:spcPct val="200000"/>
              </a:lnSpc>
            </a:pPr>
            <a:r>
              <a:rPr lang="en-US" dirty="0" smtClean="0"/>
              <a:t>A </a:t>
            </a:r>
            <a:r>
              <a:rPr lang="en-US" u="sng" dirty="0" smtClean="0"/>
              <a:t>responsible</a:t>
            </a:r>
            <a:r>
              <a:rPr lang="en-US" dirty="0" smtClean="0"/>
              <a:t> bidder should:</a:t>
            </a:r>
          </a:p>
          <a:p>
            <a:r>
              <a:rPr lang="en-US" dirty="0"/>
              <a:t>1. meet the applicable small business participation </a:t>
            </a:r>
            <a:r>
              <a:rPr lang="en-US" dirty="0" smtClean="0"/>
              <a:t>requirements (15%);</a:t>
            </a:r>
            <a:endParaRPr lang="en-US" dirty="0"/>
          </a:p>
          <a:p>
            <a:r>
              <a:rPr lang="en-US" dirty="0"/>
              <a:t>2. have the ability to comply with the required delivery or performance schedule, taking </a:t>
            </a:r>
            <a:r>
              <a:rPr lang="en-US" dirty="0" smtClean="0"/>
              <a:t>into consideration </a:t>
            </a:r>
            <a:r>
              <a:rPr lang="en-US" dirty="0"/>
              <a:t>other business commitments;</a:t>
            </a:r>
          </a:p>
          <a:p>
            <a:r>
              <a:rPr lang="en-US" dirty="0"/>
              <a:t>3. have a satisfactory record of performance and integrity;</a:t>
            </a:r>
          </a:p>
          <a:p>
            <a:r>
              <a:rPr lang="en-US" dirty="0"/>
              <a:t>4. have a satisfactory safety and environmental record; and</a:t>
            </a:r>
          </a:p>
          <a:p>
            <a:r>
              <a:rPr lang="en-US" dirty="0"/>
              <a:t>5. have satisfactory references; and</a:t>
            </a:r>
          </a:p>
          <a:p>
            <a:r>
              <a:rPr lang="en-US" dirty="0"/>
              <a:t>6. have the necessary facilities, equipment, material, personnel, organization, experience</a:t>
            </a:r>
            <a:r>
              <a:rPr lang="en-US" dirty="0" smtClean="0"/>
              <a:t>, authorizations</a:t>
            </a:r>
            <a:r>
              <a:rPr lang="en-US" dirty="0"/>
              <a:t>, technical skills, and financial resources to fulfill the terms of the contract for </a:t>
            </a:r>
            <a:r>
              <a:rPr lang="en-US" dirty="0" smtClean="0"/>
              <a:t>the Project</a:t>
            </a:r>
            <a:r>
              <a:rPr lang="en-US" dirty="0"/>
              <a:t>.</a:t>
            </a:r>
            <a:endParaRPr lang="en-US" dirty="0" smtClean="0"/>
          </a:p>
          <a:p>
            <a:pPr>
              <a:lnSpc>
                <a:spcPct val="200000"/>
              </a:lnSpc>
            </a:pPr>
            <a:endParaRPr lang="en-US" dirty="0" smtClean="0"/>
          </a:p>
          <a:p>
            <a:pPr>
              <a:lnSpc>
                <a:spcPct val="200000"/>
              </a:lnSpc>
            </a:pPr>
            <a:endParaRPr lang="en-US" dirty="0"/>
          </a:p>
        </p:txBody>
      </p:sp>
    </p:spTree>
    <p:extLst>
      <p:ext uri="{BB962C8B-B14F-4D97-AF65-F5344CB8AC3E}">
        <p14:creationId xmlns:p14="http://schemas.microsoft.com/office/powerpoint/2010/main" val="3503574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CSB</a:t>
            </a:r>
            <a:r>
              <a:rPr lang="en-US" sz="3600" dirty="0" smtClean="0"/>
              <a:t>-851 </a:t>
            </a:r>
            <a:r>
              <a:rPr lang="en-US" sz="3600" b="1" dirty="0" smtClean="0"/>
              <a:t>Scope of Services</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417095" y="1475715"/>
            <a:ext cx="8293767" cy="3139321"/>
          </a:xfrm>
          <a:prstGeom prst="rect">
            <a:avLst/>
          </a:prstGeom>
          <a:noFill/>
        </p:spPr>
        <p:txBody>
          <a:bodyPr wrap="square" rtlCol="0">
            <a:spAutoFit/>
          </a:bodyPr>
          <a:lstStyle/>
          <a:p>
            <a:r>
              <a:rPr lang="en-US" dirty="0"/>
              <a:t>The Port Authority is seeking bids from qualified service providers to </a:t>
            </a:r>
            <a:r>
              <a:rPr lang="en-US" dirty="0" smtClean="0"/>
              <a:t>provide trash </a:t>
            </a:r>
            <a:r>
              <a:rPr lang="en-US" dirty="0"/>
              <a:t>disposal and recycling services </a:t>
            </a:r>
            <a:r>
              <a:rPr lang="en-US" dirty="0" smtClean="0"/>
              <a:t>at the following locations:</a:t>
            </a:r>
          </a:p>
          <a:p>
            <a:endParaRPr lang="en-US" dirty="0" smtClean="0"/>
          </a:p>
          <a:p>
            <a:pPr marL="285750" indent="-285750">
              <a:buFont typeface="Arial" panose="020B0604020202020204" pitchFamily="34" charset="0"/>
              <a:buChar char="•"/>
            </a:pPr>
            <a:r>
              <a:rPr lang="en-US" dirty="0" smtClean="0"/>
              <a:t>Turning </a:t>
            </a:r>
            <a:r>
              <a:rPr lang="en-US" dirty="0"/>
              <a:t>Basin </a:t>
            </a:r>
            <a:r>
              <a:rPr lang="en-US" dirty="0" smtClean="0"/>
              <a:t>Terminal</a:t>
            </a:r>
          </a:p>
          <a:p>
            <a:pPr marL="285750" indent="-285750">
              <a:buFont typeface="Arial" panose="020B0604020202020204" pitchFamily="34" charset="0"/>
              <a:buChar char="•"/>
            </a:pPr>
            <a:r>
              <a:rPr lang="en-US" dirty="0" smtClean="0"/>
              <a:t>Barbours </a:t>
            </a:r>
            <a:r>
              <a:rPr lang="en-US" dirty="0"/>
              <a:t>Cut </a:t>
            </a:r>
            <a:r>
              <a:rPr lang="en-US" dirty="0" smtClean="0"/>
              <a:t>Terminal</a:t>
            </a:r>
          </a:p>
          <a:p>
            <a:pPr marL="285750" indent="-285750">
              <a:buFont typeface="Arial" panose="020B0604020202020204" pitchFamily="34" charset="0"/>
              <a:buChar char="•"/>
            </a:pPr>
            <a:r>
              <a:rPr lang="en-US" dirty="0" smtClean="0"/>
              <a:t>Bayport </a:t>
            </a:r>
            <a:r>
              <a:rPr lang="en-US" dirty="0"/>
              <a:t>Container </a:t>
            </a:r>
            <a:r>
              <a:rPr lang="en-US" dirty="0" smtClean="0"/>
              <a:t>Terminal </a:t>
            </a:r>
          </a:p>
          <a:p>
            <a:pPr marL="285750" indent="-285750">
              <a:buFont typeface="Arial" panose="020B0604020202020204" pitchFamily="34" charset="0"/>
              <a:buChar char="•"/>
            </a:pPr>
            <a:r>
              <a:rPr lang="en-US" dirty="0" smtClean="0"/>
              <a:t>Turning </a:t>
            </a:r>
            <a:r>
              <a:rPr lang="en-US" dirty="0"/>
              <a:t>Basin Terminal </a:t>
            </a:r>
            <a:r>
              <a:rPr lang="en-US" dirty="0" smtClean="0"/>
              <a:t>South</a:t>
            </a:r>
          </a:p>
          <a:p>
            <a:pPr marL="285750" indent="-285750">
              <a:buFont typeface="Arial" panose="020B0604020202020204" pitchFamily="34" charset="0"/>
              <a:buChar char="•"/>
            </a:pPr>
            <a:r>
              <a:rPr lang="en-US" dirty="0" smtClean="0"/>
              <a:t>Woodhouse Terminal</a:t>
            </a:r>
          </a:p>
          <a:p>
            <a:r>
              <a:rPr lang="en-US" dirty="0" smtClean="0"/>
              <a:t> </a:t>
            </a:r>
          </a:p>
          <a:p>
            <a:r>
              <a:rPr lang="en-US" dirty="0" smtClean="0"/>
              <a:t>For </a:t>
            </a:r>
            <a:r>
              <a:rPr lang="en-US" dirty="0"/>
              <a:t>a term of three (3) </a:t>
            </a:r>
            <a:r>
              <a:rPr lang="en-US" dirty="0" smtClean="0"/>
              <a:t>years</a:t>
            </a:r>
            <a:endParaRPr lang="en-US" dirty="0"/>
          </a:p>
          <a:p>
            <a:endParaRPr lang="en-US" dirty="0" smtClean="0"/>
          </a:p>
        </p:txBody>
      </p:sp>
    </p:spTree>
    <p:extLst>
      <p:ext uri="{BB962C8B-B14F-4D97-AF65-F5344CB8AC3E}">
        <p14:creationId xmlns:p14="http://schemas.microsoft.com/office/powerpoint/2010/main" val="3458476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CSB</a:t>
            </a:r>
            <a:r>
              <a:rPr lang="en-US" sz="3600" dirty="0" smtClean="0"/>
              <a:t>-851 </a:t>
            </a:r>
            <a:r>
              <a:rPr lang="en-US" sz="3600" b="1" dirty="0" smtClean="0"/>
              <a:t>Scope of Services</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417095" y="1475715"/>
            <a:ext cx="8293767" cy="3970318"/>
          </a:xfrm>
          <a:prstGeom prst="rect">
            <a:avLst/>
          </a:prstGeom>
          <a:noFill/>
        </p:spPr>
        <p:txBody>
          <a:bodyPr wrap="square" rtlCol="0">
            <a:spAutoFit/>
          </a:bodyPr>
          <a:lstStyle/>
          <a:p>
            <a:r>
              <a:rPr lang="en-US" dirty="0" smtClean="0"/>
              <a:t>Trash Disposal Services include, in part:</a:t>
            </a:r>
          </a:p>
          <a:p>
            <a:endParaRPr lang="en-US" dirty="0"/>
          </a:p>
          <a:p>
            <a:pPr marL="285750" indent="-285750">
              <a:buFont typeface="Arial" panose="020B0604020202020204" pitchFamily="34" charset="0"/>
              <a:buChar char="•"/>
            </a:pPr>
            <a:r>
              <a:rPr lang="en-US" dirty="0" smtClean="0"/>
              <a:t>Provide trash containers at locations specified by PHA</a:t>
            </a:r>
          </a:p>
          <a:p>
            <a:pPr marL="285750" indent="-285750">
              <a:buFont typeface="Arial" panose="020B0604020202020204" pitchFamily="34" charset="0"/>
              <a:buChar char="•"/>
            </a:pPr>
            <a:r>
              <a:rPr lang="en-US" dirty="0" smtClean="0"/>
              <a:t>Provide manned telephone dispatcher </a:t>
            </a:r>
          </a:p>
          <a:p>
            <a:pPr marL="285750" indent="-285750">
              <a:buFont typeface="Arial" panose="020B0604020202020204" pitchFamily="34" charset="0"/>
              <a:buChar char="•"/>
            </a:pPr>
            <a:r>
              <a:rPr lang="en-US" dirty="0" smtClean="0"/>
              <a:t>Remove loaded containers within 24 hours </a:t>
            </a:r>
          </a:p>
          <a:p>
            <a:pPr marL="285750" indent="-285750">
              <a:buFont typeface="Arial" panose="020B0604020202020204" pitchFamily="34" charset="0"/>
              <a:buChar char="•"/>
            </a:pPr>
            <a:r>
              <a:rPr lang="en-US" dirty="0" smtClean="0"/>
              <a:t>Remove manifested waste containers within 24 hours</a:t>
            </a:r>
          </a:p>
          <a:p>
            <a:pPr marL="285750" indent="-285750">
              <a:buFont typeface="Arial" panose="020B0604020202020204" pitchFamily="34" charset="0"/>
              <a:buChar char="•"/>
            </a:pPr>
            <a:r>
              <a:rPr lang="en-US" dirty="0" smtClean="0"/>
              <a:t>Replace each loaded container with an empty container</a:t>
            </a:r>
          </a:p>
          <a:p>
            <a:pPr marL="285750" indent="-285750">
              <a:buFont typeface="Arial" panose="020B0604020202020204" pitchFamily="34" charset="0"/>
              <a:buChar char="•"/>
            </a:pPr>
            <a:r>
              <a:rPr lang="en-US" dirty="0" smtClean="0"/>
              <a:t>Maintain the dumpster containers provided under the Agreement</a:t>
            </a:r>
          </a:p>
          <a:p>
            <a:pPr marL="285750" indent="-285750">
              <a:buFont typeface="Arial" panose="020B0604020202020204" pitchFamily="34" charset="0"/>
              <a:buChar char="•"/>
            </a:pPr>
            <a:r>
              <a:rPr lang="en-US" dirty="0" smtClean="0"/>
              <a:t>Provide up to 10 drivers and trucks (# to be determined by PHA)</a:t>
            </a:r>
          </a:p>
          <a:p>
            <a:pPr marL="285750" indent="-285750">
              <a:buFont typeface="Arial" panose="020B0604020202020204" pitchFamily="34" charset="0"/>
              <a:buChar char="•"/>
            </a:pPr>
            <a:r>
              <a:rPr lang="en-US" dirty="0" smtClean="0"/>
              <a:t>Have appropriate equipment and drivers to remove up to 75 loaded containers and replace with empty containers  within a 24-hour period</a:t>
            </a:r>
          </a:p>
          <a:p>
            <a:pPr marL="285750" indent="-285750">
              <a:buFont typeface="Arial" panose="020B0604020202020204" pitchFamily="34" charset="0"/>
              <a:buChar char="•"/>
            </a:pPr>
            <a:r>
              <a:rPr lang="en-US" dirty="0" smtClean="0"/>
              <a:t>Prepare and submit monthly invoices to PHA</a:t>
            </a:r>
            <a:endParaRPr lang="en-US" dirty="0"/>
          </a:p>
          <a:p>
            <a:endParaRPr lang="en-US" dirty="0" smtClean="0"/>
          </a:p>
          <a:p>
            <a:endParaRPr lang="en-US" dirty="0" smtClean="0"/>
          </a:p>
        </p:txBody>
      </p:sp>
    </p:spTree>
    <p:extLst>
      <p:ext uri="{BB962C8B-B14F-4D97-AF65-F5344CB8AC3E}">
        <p14:creationId xmlns:p14="http://schemas.microsoft.com/office/powerpoint/2010/main" val="220802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8F300395702A48A71B8206F55E594D" ma:contentTypeVersion="0" ma:contentTypeDescription="Create a new document." ma:contentTypeScope="" ma:versionID="57b16adc5b973722a4d7a264afa22d0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77034D-EA72-4390-BF7A-65DD3A674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6072EE7-A7B7-4AC6-895B-783E4B183DB3}">
  <ds:schemaRefs>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elements/1.1/"/>
    <ds:schemaRef ds:uri="http://purl.org/dc/dcmitype/"/>
  </ds:schemaRefs>
</ds:datastoreItem>
</file>

<file path=customXml/itemProps3.xml><?xml version="1.0" encoding="utf-8"?>
<ds:datastoreItem xmlns:ds="http://schemas.openxmlformats.org/officeDocument/2006/customXml" ds:itemID="{DFD21BA8-19D4-4157-851F-19DAA527B2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25757</TotalTime>
  <Words>622</Words>
  <Application>Microsoft Office PowerPoint</Application>
  <PresentationFormat>On-screen Show (4:3)</PresentationFormat>
  <Paragraphs>114</Paragraphs>
  <Slides>12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Helvetica Neue</vt:lpstr>
      <vt:lpstr>Helvetica Neue Condensed</vt:lpstr>
      <vt:lpstr>4_Office Theme</vt:lpstr>
      <vt:lpstr>PowerPoint Presentation</vt:lpstr>
      <vt:lpstr>PowerPoint Presentation</vt:lpstr>
      <vt:lpstr>CSB-851</vt:lpstr>
      <vt:lpstr>CSB-851</vt:lpstr>
      <vt:lpstr>CSB-851</vt:lpstr>
      <vt:lpstr>CSB-851</vt:lpstr>
      <vt:lpstr>CSB-851 Selection Criteria</vt:lpstr>
      <vt:lpstr>CSB-851 Scope of Services</vt:lpstr>
      <vt:lpstr>CSB-851 Scope of Services</vt:lpstr>
      <vt:lpstr>CSB-851 Scope of Services</vt:lpstr>
      <vt:lpstr>CSB-851 Scope of Services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Tanika Chukwumerije</cp:lastModifiedBy>
  <cp:revision>130</cp:revision>
  <cp:lastPrinted>2018-09-10T13:45:40Z</cp:lastPrinted>
  <dcterms:created xsi:type="dcterms:W3CDTF">2016-11-28T16:12:23Z</dcterms:created>
  <dcterms:modified xsi:type="dcterms:W3CDTF">2018-09-10T14:19:59Z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0x0101002E8F300395702A48A71B8206F55E594D</vt:lpwstr>
  </property>
  <property fmtid="{D5CDD505-2E9C-101B-9397-08002B2CF9AE}" pid="3" name="GS_AddingInProgress">
    <vt:lpwstr>True</vt:lpwstr>
  </property>
</Properties>
</file>