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5"/>
    <p:sldMasterId id="2147483672" r:id="rId6"/>
    <p:sldMasterId id="2147483684" r:id="rId7"/>
  </p:sldMasterIdLst>
  <p:notesMasterIdLst>
    <p:notesMasterId r:id="rId23"/>
  </p:notesMasterIdLst>
  <p:handoutMasterIdLst>
    <p:handoutMasterId r:id="rId24"/>
  </p:handoutMasterIdLst>
  <p:sldIdLst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4" r:id="rId17"/>
    <p:sldId id="280" r:id="rId18"/>
    <p:sldId id="281" r:id="rId19"/>
    <p:sldId id="283" r:id="rId20"/>
    <p:sldId id="282" r:id="rId21"/>
    <p:sldId id="26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94709"/>
  </p:normalViewPr>
  <p:slideViewPr>
    <p:cSldViewPr snapToGrid="0" snapToObjects="1">
      <p:cViewPr varScale="1">
        <p:scale>
          <a:sx n="110" d="100"/>
          <a:sy n="110" d="100"/>
        </p:scale>
        <p:origin x="159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7/14/2017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7/14/2017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580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CSB – Stevedore Support Buildings 2 &amp; 3 Repairs at Bayport Container Terminal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Brenda C Trevino, P.E.  |  Project Manager   |  Project &amp; Construction Management (PCM)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29862" y="4800166"/>
            <a:ext cx="1538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You Are Here</a:t>
            </a:r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3348037" y="3677840"/>
            <a:ext cx="159544" cy="145257"/>
          </a:xfrm>
          <a:prstGeom prst="star5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CSB- Stevedore Support Buildings 2&amp;3 Repairs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Stevedore</a:t>
            </a:r>
            <a:endParaRPr lang="en-US" sz="3200" dirty="0"/>
          </a:p>
        </p:txBody>
      </p:sp>
      <p:sp>
        <p:nvSpPr>
          <p:cNvPr id="7" name="Right Arrow 6"/>
          <p:cNvSpPr/>
          <p:nvPr/>
        </p:nvSpPr>
        <p:spPr>
          <a:xfrm rot="10800000">
            <a:off x="5063367" y="5357303"/>
            <a:ext cx="1671780" cy="295423"/>
          </a:xfrm>
          <a:prstGeom prst="right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62012"/>
            <a:ext cx="90678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5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50" y="252005"/>
            <a:ext cx="7886700" cy="1325563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CSB- Stevedore Support Buildings 2&amp;3 Repairs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Stevedore</a:t>
            </a:r>
            <a:endParaRPr lang="en-US" sz="3200" b="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197204"/>
            <a:ext cx="8006303" cy="49797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General Scope of Services:</a:t>
            </a:r>
          </a:p>
          <a:p>
            <a:pPr marL="0" indent="0">
              <a:buNone/>
            </a:pPr>
            <a:r>
              <a:rPr lang="en-US" sz="2400" dirty="0" smtClean="0"/>
              <a:t>Detail</a:t>
            </a:r>
            <a:r>
              <a:rPr lang="en-US" sz="2400" dirty="0"/>
              <a:t>: </a:t>
            </a:r>
            <a:r>
              <a:rPr lang="en-US" sz="2400" dirty="0" smtClean="0"/>
              <a:t>Seal the building envelope at each of the two buildings, to prevent moisture buildup form the inside. Re-set the HVAC systems controls to prevent future issues with moisture and to protect and preserve the asset adequately.</a:t>
            </a:r>
          </a:p>
          <a:p>
            <a:pPr marL="0" indent="0">
              <a:buNone/>
            </a:pPr>
            <a:r>
              <a:rPr lang="en-US" sz="2400" dirty="0" smtClean="0"/>
              <a:t>The work includes: remove and replace gypsum board with past water damage. Leave the equipment and framework above the ceiling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clean </a:t>
            </a:r>
            <a:r>
              <a:rPr lang="en-US" sz="2400" dirty="0">
                <a:solidFill>
                  <a:prstClr val="black"/>
                </a:solidFill>
              </a:rPr>
              <a:t>and dry</a:t>
            </a:r>
            <a:r>
              <a:rPr lang="en-US" sz="2400" dirty="0" smtClean="0"/>
              <a:t>. Add insulation and seal the exterior walls above the ceiling. Verify ductwork and valves are operating correctly and modify as instructed. (all on the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floor)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92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CSB- Stevedore Support Buildings 2&amp;3 Repairs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Stevedore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55802"/>
            <a:ext cx="8147706" cy="512116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General Scope of Services (continued):</a:t>
            </a:r>
          </a:p>
          <a:p>
            <a:pPr marL="0" indent="0">
              <a:buNone/>
            </a:pPr>
            <a:r>
              <a:rPr lang="en-US" dirty="0" smtClean="0"/>
              <a:t>Remove fan and seal opening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41" y="2272666"/>
            <a:ext cx="3792618" cy="411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CSB- Stevedore Support Buildings 2&amp;3 Repairs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Stevedore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55802"/>
            <a:ext cx="8147706" cy="512116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General Scope of Services (continued):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467" y="2277507"/>
            <a:ext cx="6485883" cy="40521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650" y="1690689"/>
            <a:ext cx="6229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</a:rPr>
              <a:t>Building Section-1 Typical Level One and Two</a:t>
            </a:r>
          </a:p>
          <a:p>
            <a:r>
              <a:rPr lang="en-US" sz="1200" dirty="0">
                <a:latin typeface="Arial" panose="020B0604020202020204" pitchFamily="34" charset="0"/>
              </a:rPr>
              <a:t>As indicated in the building section, the level one area is completely separated from the</a:t>
            </a:r>
          </a:p>
          <a:p>
            <a:r>
              <a:rPr lang="en-US" sz="1200" dirty="0">
                <a:latin typeface="Arial" panose="020B0604020202020204" pitchFamily="34" charset="0"/>
              </a:rPr>
              <a:t>second level by the concrete second floor deck supported by the level 1 steel joists.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82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4686"/>
            <a:ext cx="7886700" cy="1325563"/>
          </a:xfrm>
        </p:spPr>
        <p:txBody>
          <a:bodyPr/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CSB- Stevedore Support Buildings 2&amp;3 Repairs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Stevedore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57985"/>
            <a:ext cx="3886200" cy="4351338"/>
          </a:xfrm>
        </p:spPr>
        <p:txBody>
          <a:bodyPr/>
          <a:lstStyle/>
          <a:p>
            <a:r>
              <a:rPr lang="en-US" sz="2400" dirty="0" smtClean="0"/>
              <a:t>No photographs – leave cell phones in your pockets or purses</a:t>
            </a:r>
          </a:p>
          <a:p>
            <a:r>
              <a:rPr lang="en-US" sz="2400" dirty="0" smtClean="0"/>
              <a:t>Stay with group</a:t>
            </a:r>
          </a:p>
          <a:p>
            <a:r>
              <a:rPr lang="en-US" sz="2400" dirty="0" smtClean="0"/>
              <a:t>PHA certified TWIC escorts must accompany individuals without a TWIC card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57985"/>
            <a:ext cx="3886200" cy="4351338"/>
          </a:xfrm>
        </p:spPr>
        <p:txBody>
          <a:bodyPr/>
          <a:lstStyle/>
          <a:p>
            <a:r>
              <a:rPr lang="en-US" sz="2400" dirty="0" smtClean="0"/>
              <a:t>Safety vests, hard hat, safety glasses</a:t>
            </a:r>
          </a:p>
          <a:p>
            <a:r>
              <a:rPr lang="en-US" sz="2400" dirty="0" smtClean="0"/>
              <a:t>No open-toed shoes</a:t>
            </a:r>
          </a:p>
          <a:p>
            <a:r>
              <a:rPr lang="en-US" sz="2400" dirty="0" smtClean="0"/>
              <a:t>Personal flotation devices if within 20’ of face of wharf</a:t>
            </a:r>
          </a:p>
          <a:p>
            <a:r>
              <a:rPr lang="en-US" sz="2400" dirty="0" smtClean="0"/>
              <a:t>Comply with your company’s safety policy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33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  <a:endParaRPr lang="en-US" sz="405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 smtClean="0">
                <a:solidFill>
                  <a:srgbClr val="A51C36"/>
                </a:solidFill>
              </a:rPr>
              <a:t>Brenda C Trevino,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Theldon R. Branch, III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894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Janiece M. Longoria</a:t>
            </a:r>
          </a:p>
          <a:p>
            <a:pPr algn="ctr"/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Port Commission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77118"/>
            <a:ext cx="7325529" cy="583894"/>
          </a:xfrm>
        </p:spPr>
        <p:txBody>
          <a:bodyPr/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CSB- Stevedore Support Buildings 2&amp;3 Repairs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Stevedore Support Buildings 2 &amp; 3 Repairs at Bayport CSB- Container Terminal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8033"/>
            <a:ext cx="8025156" cy="482893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Harris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[Site]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Questions</a:t>
            </a:r>
          </a:p>
          <a:p>
            <a:pPr marL="0" indent="0">
              <a:buNone/>
            </a:pPr>
            <a:r>
              <a:rPr lang="en-US" dirty="0" smtClean="0"/>
              <a:t>All attendees must sign-in and indicate attendance for site visit and TWIC cardholders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303495" cy="756663"/>
          </a:xfrm>
        </p:spPr>
        <p:txBody>
          <a:bodyPr/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CSB- Stevedore Support Buildings 2&amp;3 Repairs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Stevedore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21790"/>
            <a:ext cx="8091144" cy="505517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PHA Personnel:</a:t>
            </a:r>
          </a:p>
          <a:p>
            <a:pPr marL="0" indent="0">
              <a:buNone/>
            </a:pPr>
            <a:r>
              <a:rPr lang="en-US" dirty="0" smtClean="0"/>
              <a:t>Roger H. Hoh, P.E. – Director, PCM</a:t>
            </a:r>
          </a:p>
          <a:p>
            <a:pPr marL="0" indent="0">
              <a:buNone/>
            </a:pPr>
            <a:r>
              <a:rPr lang="en-US" dirty="0" smtClean="0"/>
              <a:t>Nick Kotsatos, P.E. –Construction Manager</a:t>
            </a:r>
          </a:p>
          <a:p>
            <a:pPr marL="0" indent="0">
              <a:buNone/>
            </a:pPr>
            <a:r>
              <a:rPr lang="en-US" dirty="0" smtClean="0"/>
              <a:t>Brenda C. Trevino, P.E</a:t>
            </a:r>
            <a:r>
              <a:rPr lang="en-US" dirty="0"/>
              <a:t>.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– Project Manager</a:t>
            </a:r>
          </a:p>
          <a:p>
            <a:pPr marL="0" indent="0">
              <a:buNone/>
            </a:pPr>
            <a:r>
              <a:rPr lang="en-US" dirty="0" smtClean="0"/>
              <a:t>Pedro Gonzales – Small Business Development</a:t>
            </a:r>
          </a:p>
          <a:p>
            <a:pPr marL="0" indent="0">
              <a:buNone/>
            </a:pPr>
            <a:r>
              <a:rPr lang="en-US" dirty="0" smtClean="0"/>
              <a:t>Ryan Mariacher– Director of Container Terminals</a:t>
            </a:r>
          </a:p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Harris County:</a:t>
            </a:r>
          </a:p>
          <a:p>
            <a:pPr marL="0" indent="0">
              <a:buNone/>
            </a:pPr>
            <a:r>
              <a:rPr lang="en-US" dirty="0" smtClean="0"/>
              <a:t>Robert Rocha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– Wage Rate Monitor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36545" cy="593341"/>
          </a:xfrm>
        </p:spPr>
        <p:txBody>
          <a:bodyPr/>
          <a:lstStyle/>
          <a:p>
            <a:pPr algn="l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CSB- Stevedore Support Buildings 2&amp;3 Repairs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Stevedore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56" y="1825625"/>
            <a:ext cx="855953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 smtClean="0"/>
              <a:t>Harris County Wage Rate Compliance &amp; Requirements: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Attendance at pre-bid/proposal meetings and pre-construction meetings</a:t>
            </a:r>
          </a:p>
          <a:p>
            <a:r>
              <a:rPr lang="en-US" sz="2400" dirty="0" smtClean="0"/>
              <a:t>Review and approve weekly certified payroll records</a:t>
            </a:r>
          </a:p>
          <a:p>
            <a:r>
              <a:rPr lang="en-US" sz="2400" dirty="0" smtClean="0"/>
              <a:t>Monitor wage rate compliance</a:t>
            </a:r>
          </a:p>
          <a:p>
            <a:r>
              <a:rPr lang="en-US" sz="2400" dirty="0" smtClean="0"/>
              <a:t>Review claims of non-compliance from the field and recommend appreciate responses as required or permitted under the Wage Scale Act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932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CSB- Stevedore Support Buildings 2&amp;3 Repairs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Stevedore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2262433"/>
            <a:ext cx="7563244" cy="391453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Small Business Requirement:</a:t>
            </a:r>
          </a:p>
          <a:p>
            <a:pPr marL="0" indent="0">
              <a:buNone/>
            </a:pPr>
            <a:endParaRPr lang="en-US" u="sng" dirty="0" smtClean="0"/>
          </a:p>
          <a:p>
            <a:r>
              <a:rPr lang="en-US" dirty="0" smtClean="0"/>
              <a:t>Participation Requirement for Small Business is 15% of the Purchase Price</a:t>
            </a:r>
          </a:p>
          <a:p>
            <a:r>
              <a:rPr lang="en-US" dirty="0" smtClean="0"/>
              <a:t>If Small Business Participation does not meet or exceed 15%, the bid will not be considered.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3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CSB- Stevedore Support Buildings 2&amp;3 Repairs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Stevedore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185412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Procurement:</a:t>
            </a:r>
          </a:p>
          <a:p>
            <a:r>
              <a:rPr lang="en-US" dirty="0" smtClean="0"/>
              <a:t>Competitive Sealed Bid (CSB) are due on July 19, 2017, no later than 11:00 A.M.</a:t>
            </a:r>
          </a:p>
          <a:p>
            <a:r>
              <a:rPr lang="en-US" dirty="0" smtClean="0"/>
              <a:t>One original and five copies, packaged in one sealed envelope</a:t>
            </a:r>
          </a:p>
          <a:p>
            <a:r>
              <a:rPr lang="en-US" dirty="0" smtClean="0"/>
              <a:t>All bids/proposals will be opened and read publicly in the PHA first floor conference room by Procurement Services on Wednesday, 	July 19, 2017 at 11:30 A.M.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CSB- Stevedore Support Buildings 2&amp;3 Repairs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Stevedore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Selection Criteria</a:t>
            </a:r>
          </a:p>
          <a:p>
            <a:pPr marL="0" indent="0">
              <a:buNone/>
            </a:pPr>
            <a:r>
              <a:rPr lang="en-US" sz="2000" dirty="0" smtClean="0"/>
              <a:t>The Port Commission will award the contract to the </a:t>
            </a:r>
            <a:r>
              <a:rPr lang="en-US" sz="2000" u="sng" dirty="0" smtClean="0"/>
              <a:t>responsible</a:t>
            </a:r>
            <a:r>
              <a:rPr lang="en-US" sz="2000" dirty="0" smtClean="0"/>
              <a:t> bidder/proposer submitting the </a:t>
            </a:r>
            <a:r>
              <a:rPr lang="en-US" sz="2000" u="sng" dirty="0" smtClean="0"/>
              <a:t>lowest</a:t>
            </a:r>
            <a:r>
              <a:rPr lang="en-US" sz="2000" dirty="0" smtClean="0"/>
              <a:t> and </a:t>
            </a:r>
            <a:r>
              <a:rPr lang="en-US" sz="2000" u="sng" dirty="0" smtClean="0"/>
              <a:t>best</a:t>
            </a:r>
            <a:r>
              <a:rPr lang="en-US" sz="2000" dirty="0" smtClean="0"/>
              <a:t> proposal.</a:t>
            </a:r>
          </a:p>
          <a:p>
            <a:pPr marL="0" indent="0">
              <a:buNone/>
            </a:pPr>
            <a:r>
              <a:rPr lang="en-US" u="sng" dirty="0" smtClean="0"/>
              <a:t>Responsible: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Meet the applicable Small Business Participation requirements, if any;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the ability to comply with the required delivery or performance schedule, taking into consideration other business commitments;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a satisfactory record of performance and integrity;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satisfactory safety and environmental record;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satisfactory references; 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the necessary facilities, equipment, materials, personnel, organization, experience, authorizations, technical skills, and financial resources to fulfill the terms of the contract for the project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CSB- Stevedore Support Buildings 2&amp;3 Repairs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Stevedore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62" y="1307150"/>
            <a:ext cx="4122460" cy="79502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Competitive Sealed Bid/ Proposal Response: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Page 2 – Required Attachments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171768"/>
              </p:ext>
            </p:extLst>
          </p:nvPr>
        </p:nvGraphicFramePr>
        <p:xfrm>
          <a:off x="4986338" y="1178677"/>
          <a:ext cx="3914775" cy="506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Acrobat Document" r:id="rId3" imgW="4663409" imgH="6034916" progId="Acrobat.Document.2015">
                  <p:embed/>
                </p:oleObj>
              </mc:Choice>
              <mc:Fallback>
                <p:oleObj name="Acrobat Document" r:id="rId3" imgW="4663409" imgH="6034916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86338" y="1178677"/>
                        <a:ext cx="3914775" cy="5065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5125560" y="2980750"/>
            <a:ext cx="387879" cy="1973579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3938827" y="3150899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49B4F4785A34034FA300D6CFEA30721400CD00404B7142BE488AC4C30383BF70CC" ma:contentTypeVersion="9" ma:contentTypeDescription="PowerPoint template" ma:contentTypeScope="" ma:versionID="3e0e1ec7b10ff8e52f9c043a4adcbab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9dc53f64-83c1-4540-a93a-1a66a8901849" ContentTypeId="0x01010049B4F4785A34034FA300D6CFEA307214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87B976-D5B5-40FB-9546-C0974EB0B46F}">
  <ds:schemaRefs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214D358-C171-432A-8B10-DBA21A7235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8DC8E56-2650-429C-9243-CF71195348C3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3749</TotalTime>
  <Words>719</Words>
  <Application>Microsoft Office PowerPoint</Application>
  <PresentationFormat>On-screen Show (4:3)</PresentationFormat>
  <Paragraphs>95</Paragraphs>
  <Slides>15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Helvetica Neue</vt:lpstr>
      <vt:lpstr>Helvetica Neue Condensed</vt:lpstr>
      <vt:lpstr>2_Office Theme</vt:lpstr>
      <vt:lpstr>1_Office Theme</vt:lpstr>
      <vt:lpstr>Custom Design</vt:lpstr>
      <vt:lpstr>Acrobat Document</vt:lpstr>
      <vt:lpstr>PowerPoint Presentation</vt:lpstr>
      <vt:lpstr>PowerPoint Presentation</vt:lpstr>
      <vt:lpstr>CSB- Stevedore Support Buildings 2&amp;3 RepairsStevedore Support Buildings 2 &amp; 3 Repairs at Bayport CSB- Container Terminal</vt:lpstr>
      <vt:lpstr>CSB- Stevedore Support Buildings 2&amp;3 RepairsStevedore</vt:lpstr>
      <vt:lpstr>CSB- Stevedore Support Buildings 2&amp;3 RepairsStevedore</vt:lpstr>
      <vt:lpstr>CSB- Stevedore Support Buildings 2&amp;3 RepairsStevedore</vt:lpstr>
      <vt:lpstr>CSB- Stevedore Support Buildings 2&amp;3 RepairsStevedore</vt:lpstr>
      <vt:lpstr>CSB- Stevedore Support Buildings 2&amp;3 RepairsStevedore</vt:lpstr>
      <vt:lpstr>CSB- Stevedore Support Buildings 2&amp;3 RepairsStevedore</vt:lpstr>
      <vt:lpstr>PowerPoint Presentation</vt:lpstr>
      <vt:lpstr>CSB- Stevedore Support Buildings 2&amp;3 RepairsStevedore</vt:lpstr>
      <vt:lpstr>CSB- Stevedore Support Buildings 2&amp;3 RepairsStevedore</vt:lpstr>
      <vt:lpstr>CSB- Stevedore Support Buildings 2&amp;3 RepairsStevedore</vt:lpstr>
      <vt:lpstr>CSB- Stevedore Support Buildings 2&amp;3 RepairsStevedore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Conni McMillian</cp:lastModifiedBy>
  <cp:revision>70</cp:revision>
  <cp:lastPrinted>2016-11-28T22:29:29Z</cp:lastPrinted>
  <dcterms:created xsi:type="dcterms:W3CDTF">2016-11-28T16:12:23Z</dcterms:created>
  <dcterms:modified xsi:type="dcterms:W3CDTF">2017-07-14T16:47:36Z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0x01010049B4F4785A34034FA300D6CFEA30721400CD00404B7142BE488AC4C30383BF70CC</vt:lpwstr>
  </property>
  <property fmtid="{D5CDD505-2E9C-101B-9397-08002B2CF9AE}" pid="3" name="GS_AddingInProgress">
    <vt:lpwstr>False</vt:lpwstr>
  </property>
  <property fmtid="{D5CDD505-2E9C-101B-9397-08002B2CF9AE}" pid="4" name="Order">
    <vt:r8>7300</vt:r8>
  </property>
</Properties>
</file>