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5"/>
  </p:sldMasterIdLst>
  <p:notesMasterIdLst>
    <p:notesMasterId r:id="rId25"/>
  </p:notesMasterIdLst>
  <p:sldIdLst>
    <p:sldId id="286" r:id="rId6"/>
    <p:sldId id="287" r:id="rId7"/>
    <p:sldId id="289" r:id="rId8"/>
    <p:sldId id="288" r:id="rId9"/>
    <p:sldId id="291" r:id="rId10"/>
    <p:sldId id="306" r:id="rId11"/>
    <p:sldId id="307" r:id="rId12"/>
    <p:sldId id="327" r:id="rId13"/>
    <p:sldId id="328" r:id="rId14"/>
    <p:sldId id="334" r:id="rId15"/>
    <p:sldId id="330" r:id="rId16"/>
    <p:sldId id="308" r:id="rId17"/>
    <p:sldId id="331" r:id="rId18"/>
    <p:sldId id="332" r:id="rId19"/>
    <p:sldId id="333" r:id="rId20"/>
    <p:sldId id="309" r:id="rId21"/>
    <p:sldId id="335" r:id="rId22"/>
    <p:sldId id="326" r:id="rId23"/>
    <p:sldId id="29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Branding" id="{F170EEAB-459E-4F1C-853E-A9DF1643D723}">
          <p14:sldIdLst/>
        </p14:section>
        <p14:section name="Content" id="{0C4FAEBF-3DF8-45D6-8991-8AB1061CC82B}">
          <p14:sldIdLst>
            <p14:sldId id="286"/>
            <p14:sldId id="287"/>
            <p14:sldId id="289"/>
            <p14:sldId id="288"/>
            <p14:sldId id="291"/>
            <p14:sldId id="306"/>
            <p14:sldId id="307"/>
            <p14:sldId id="327"/>
            <p14:sldId id="328"/>
            <p14:sldId id="334"/>
            <p14:sldId id="330"/>
            <p14:sldId id="308"/>
            <p14:sldId id="331"/>
            <p14:sldId id="332"/>
            <p14:sldId id="333"/>
            <p14:sldId id="309"/>
            <p14:sldId id="335"/>
            <p14:sldId id="326"/>
            <p14:sldId id="290"/>
          </p14:sldIdLst>
        </p14:section>
      </p14:sectionLst>
    </p:ext>
    <p:ext uri="{EFAFB233-063F-42B5-8137-9DF3F51BA10A}">
      <p15:sldGuideLst xmlns:p15="http://schemas.microsoft.com/office/powerpoint/2012/main">
        <p15:guide id="1" orient="horz" pos="1224" userDrawn="1">
          <p15:clr>
            <a:srgbClr val="A4A3A4"/>
          </p15:clr>
        </p15:guide>
        <p15:guide id="2" orient="horz" pos="3600" userDrawn="1">
          <p15:clr>
            <a:srgbClr val="A4A3A4"/>
          </p15:clr>
        </p15:guide>
        <p15:guide id="3" pos="528" userDrawn="1">
          <p15:clr>
            <a:srgbClr val="A4A3A4"/>
          </p15:clr>
        </p15:guide>
        <p15:guide id="4"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2145"/>
    <a:srgbClr val="F6801F"/>
    <a:srgbClr val="00366E"/>
    <a:srgbClr val="031D42"/>
    <a:srgbClr val="A51E36"/>
    <a:srgbClr val="3B3B3B"/>
    <a:srgbClr val="3086FD"/>
    <a:srgbClr val="C4C4C4"/>
    <a:srgbClr val="38D4F0"/>
    <a:srgbClr val="3F7C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3" d="100"/>
          <a:sy n="103" d="100"/>
        </p:scale>
        <p:origin x="876" y="108"/>
      </p:cViewPr>
      <p:guideLst>
        <p:guide orient="horz" pos="1224"/>
        <p:guide orient="horz" pos="3600"/>
        <p:guide pos="528"/>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41DE50-49D8-C046-9218-A75E8CB6772E}" type="datetimeFigureOut">
              <a:rPr lang="en-US" smtClean="0"/>
              <a:t>8/18/2021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3D0A00-6353-FF4C-A9FE-3207EF8A4370}" type="slidenum">
              <a:rPr lang="en-US" smtClean="0"/>
              <a:t>‹#›</a:t>
            </a:fld>
            <a:endParaRPr lang="en-US"/>
          </a:p>
        </p:txBody>
      </p:sp>
    </p:spTree>
    <p:extLst>
      <p:ext uri="{BB962C8B-B14F-4D97-AF65-F5344CB8AC3E}">
        <p14:creationId xmlns:p14="http://schemas.microsoft.com/office/powerpoint/2010/main" val="1095238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let’s talk about Port Houston.  First, we are governed by a seven-member Commission, led by Chairman Ric Campo.</a:t>
            </a:r>
          </a:p>
        </p:txBody>
      </p:sp>
      <p:sp>
        <p:nvSpPr>
          <p:cNvPr id="4" name="Slide Number Placeholder 3"/>
          <p:cNvSpPr>
            <a:spLocks noGrp="1"/>
          </p:cNvSpPr>
          <p:nvPr>
            <p:ph type="sldNum" sz="quarter" idx="5"/>
          </p:nvPr>
        </p:nvSpPr>
        <p:spPr/>
        <p:txBody>
          <a:bodyPr/>
          <a:lstStyle/>
          <a:p>
            <a:fld id="{9A3D0A00-6353-FF4C-A9FE-3207EF8A4370}" type="slidenum">
              <a:rPr lang="en-US" smtClean="0"/>
              <a:t>4</a:t>
            </a:fld>
            <a:endParaRPr lang="en-US"/>
          </a:p>
        </p:txBody>
      </p:sp>
    </p:spTree>
    <p:extLst>
      <p:ext uri="{BB962C8B-B14F-4D97-AF65-F5344CB8AC3E}">
        <p14:creationId xmlns:p14="http://schemas.microsoft.com/office/powerpoint/2010/main" val="36051186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D2145"/>
                </a:solidFill>
                <a:latin typeface="Helvetica" panose="020B0604020202020204" pitchFamily="34" charset="0"/>
                <a:ea typeface="Times New Roman" panose="02020603050405020304" pitchFamily="18" charset="0"/>
                <a:cs typeface="Helvetica" panose="020B0604020202020204" pitchFamily="34" charset="0"/>
              </a:rPr>
              <a:t>The Port Commission, at its April 27, 2021 meeting, approved the NEW Minority- and Woman-Owned Business Enterprise Development Policy and the Amended and Restated Small Business Development Policy. </a:t>
            </a:r>
            <a:endParaRPr lang="en-US" sz="1200">
              <a:solidFill>
                <a:srgbClr val="0D2145"/>
              </a:solidFill>
              <a:latin typeface="Helvetica" panose="020B0604020202020204" pitchFamily="34" charset="0"/>
              <a:cs typeface="Helvetica" panose="020B0604020202020204" pitchFamily="34" charset="0"/>
            </a:endParaRPr>
          </a:p>
          <a:p>
            <a:endParaRPr lang="en-US" sz="1200">
              <a:solidFill>
                <a:srgbClr val="00366E"/>
              </a:solidFill>
            </a:endParaRPr>
          </a:p>
          <a:p>
            <a:endParaRPr lang="en-US" sz="1200">
              <a:solidFill>
                <a:srgbClr val="00366E"/>
              </a:solidFill>
            </a:endParaRPr>
          </a:p>
          <a:p>
            <a:pPr marL="171450" indent="-171450">
              <a:buFont typeface="Arial" panose="020B0604020202020204" pitchFamily="34" charset="0"/>
              <a:buChar char="•"/>
            </a:pPr>
            <a:r>
              <a:rPr lang="en-US" sz="1200">
                <a:solidFill>
                  <a:srgbClr val="00366E"/>
                </a:solidFill>
              </a:rPr>
              <a:t>Initiative will reduce barriers to MBEs and WBEs who want to engage in business with Port Houston</a:t>
            </a:r>
          </a:p>
          <a:p>
            <a:pPr marL="171450" indent="-171450">
              <a:buFont typeface="Arial" panose="020B0604020202020204" pitchFamily="34" charset="0"/>
              <a:buChar char="•"/>
            </a:pPr>
            <a:r>
              <a:rPr lang="en-US" sz="1200">
                <a:solidFill>
                  <a:srgbClr val="00366E"/>
                </a:solidFill>
              </a:rPr>
              <a:t>Port Houston is working to identify and contact qualified S/MWBEs to meet our participation goals  </a:t>
            </a:r>
          </a:p>
          <a:p>
            <a:pPr marL="171450" indent="-171450">
              <a:buFont typeface="Arial" panose="020B0604020202020204" pitchFamily="34" charset="0"/>
              <a:buChar char="•"/>
            </a:pPr>
            <a:r>
              <a:rPr lang="en-US" sz="1200">
                <a:solidFill>
                  <a:srgbClr val="00366E"/>
                </a:solidFill>
              </a:rPr>
              <a:t>Implemented race- and gender-neutral measures to ensure equal opportunities for all contractors and subcontractors</a:t>
            </a:r>
          </a:p>
          <a:p>
            <a:pPr marL="171450" indent="-171450">
              <a:buFont typeface="Arial" panose="020B0604020202020204" pitchFamily="34" charset="0"/>
              <a:buChar char="•"/>
            </a:pPr>
            <a:r>
              <a:rPr lang="en-US" sz="1200">
                <a:solidFill>
                  <a:srgbClr val="00366E"/>
                </a:solidFill>
              </a:rPr>
              <a:t>Port Houston is continuing to provide training, mentorship, networking and development assistance to all S/MWBEs </a:t>
            </a:r>
          </a:p>
        </p:txBody>
      </p:sp>
      <p:sp>
        <p:nvSpPr>
          <p:cNvPr id="4" name="Slide Number Placeholder 3"/>
          <p:cNvSpPr>
            <a:spLocks noGrp="1"/>
          </p:cNvSpPr>
          <p:nvPr>
            <p:ph type="sldNum" sz="quarter" idx="5"/>
          </p:nvPr>
        </p:nvSpPr>
        <p:spPr/>
        <p:txBody>
          <a:bodyPr/>
          <a:lstStyle/>
          <a:p>
            <a:fld id="{9A3D0A00-6353-FF4C-A9FE-3207EF8A4370}" type="slidenum">
              <a:rPr lang="en-US" smtClean="0"/>
              <a:t>6</a:t>
            </a:fld>
            <a:endParaRPr lang="en-US"/>
          </a:p>
        </p:txBody>
      </p:sp>
    </p:spTree>
    <p:extLst>
      <p:ext uri="{BB962C8B-B14F-4D97-AF65-F5344CB8AC3E}">
        <p14:creationId xmlns:p14="http://schemas.microsoft.com/office/powerpoint/2010/main" val="26270019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8969AC30-5D82-45AB-8D70-5644AF32436C}"/>
              </a:ext>
            </a:extLst>
          </p:cNvPr>
          <p:cNvPicPr>
            <a:picLocks noChangeAspect="1"/>
          </p:cNvPicPr>
          <p:nvPr userDrawn="1"/>
        </p:nvPicPr>
        <p:blipFill>
          <a:blip r:embed="rId2"/>
          <a:srcRect/>
          <a:stretch/>
        </p:blipFill>
        <p:spPr>
          <a:xfrm>
            <a:off x="1524" y="858"/>
            <a:ext cx="12188952" cy="6856285"/>
          </a:xfrm>
          <a:prstGeom prst="rect">
            <a:avLst/>
          </a:prstGeom>
        </p:spPr>
      </p:pic>
      <p:sp>
        <p:nvSpPr>
          <p:cNvPr id="2" name="Title 1">
            <a:extLst>
              <a:ext uri="{FF2B5EF4-FFF2-40B4-BE49-F238E27FC236}">
                <a16:creationId xmlns:a16="http://schemas.microsoft.com/office/drawing/2014/main" id="{BB63117A-89EE-48B6-8D0C-1AE453E249F3}"/>
              </a:ext>
            </a:extLst>
          </p:cNvPr>
          <p:cNvSpPr>
            <a:spLocks noGrp="1"/>
          </p:cNvSpPr>
          <p:nvPr>
            <p:ph type="ctrTitle" hasCustomPrompt="1"/>
          </p:nvPr>
        </p:nvSpPr>
        <p:spPr>
          <a:xfrm>
            <a:off x="2409099" y="1947070"/>
            <a:ext cx="9144000" cy="1953295"/>
          </a:xfrm>
        </p:spPr>
        <p:txBody>
          <a:bodyPr lIns="0" tIns="0" rIns="0" bIns="0" anchor="t"/>
          <a:lstStyle>
            <a:lvl1pPr algn="l">
              <a:lnSpc>
                <a:spcPts val="7000"/>
              </a:lnSpc>
              <a:defRPr sz="7200" b="1">
                <a:solidFill>
                  <a:schemeClr val="bg1"/>
                </a:solidFill>
                <a:latin typeface="Helvetica" panose="020B0604020202020204" pitchFamily="34" charset="0"/>
                <a:cs typeface="Helvetica" panose="020B0604020202020204" pitchFamily="34" charset="0"/>
              </a:defRPr>
            </a:lvl1pPr>
          </a:lstStyle>
          <a:p>
            <a:r>
              <a:rPr lang="en-US"/>
              <a:t>Click to edit</a:t>
            </a:r>
            <a:br>
              <a:rPr lang="en-US"/>
            </a:br>
            <a:r>
              <a:rPr lang="en-US"/>
              <a:t>Master title style</a:t>
            </a:r>
          </a:p>
        </p:txBody>
      </p:sp>
      <p:cxnSp>
        <p:nvCxnSpPr>
          <p:cNvPr id="9" name="Straight Connector 8">
            <a:extLst>
              <a:ext uri="{FF2B5EF4-FFF2-40B4-BE49-F238E27FC236}">
                <a16:creationId xmlns:a16="http://schemas.microsoft.com/office/drawing/2014/main" id="{7A6525BF-5EFA-4C03-9C7E-D691ECDB9854}"/>
              </a:ext>
            </a:extLst>
          </p:cNvPr>
          <p:cNvCxnSpPr>
            <a:cxnSpLocks/>
          </p:cNvCxnSpPr>
          <p:nvPr userDrawn="1"/>
        </p:nvCxnSpPr>
        <p:spPr>
          <a:xfrm flipH="1">
            <a:off x="2189312" y="1233894"/>
            <a:ext cx="11226" cy="2704506"/>
          </a:xfrm>
          <a:prstGeom prst="line">
            <a:avLst/>
          </a:prstGeom>
          <a:ln>
            <a:solidFill>
              <a:srgbClr val="A51E36"/>
            </a:solidFill>
          </a:ln>
        </p:spPr>
        <p:style>
          <a:lnRef idx="3">
            <a:schemeClr val="accent5"/>
          </a:lnRef>
          <a:fillRef idx="0">
            <a:schemeClr val="accent5"/>
          </a:fillRef>
          <a:effectRef idx="2">
            <a:schemeClr val="accent5"/>
          </a:effectRef>
          <a:fontRef idx="minor">
            <a:schemeClr val="tx1"/>
          </a:fontRef>
        </p:style>
      </p:cxnSp>
      <p:sp>
        <p:nvSpPr>
          <p:cNvPr id="11" name="Rectangle 10">
            <a:extLst>
              <a:ext uri="{FF2B5EF4-FFF2-40B4-BE49-F238E27FC236}">
                <a16:creationId xmlns:a16="http://schemas.microsoft.com/office/drawing/2014/main" id="{312A1371-F50B-49B0-8D18-BF939A91D397}"/>
              </a:ext>
            </a:extLst>
          </p:cNvPr>
          <p:cNvSpPr/>
          <p:nvPr userDrawn="1"/>
        </p:nvSpPr>
        <p:spPr>
          <a:xfrm>
            <a:off x="2200538" y="1560827"/>
            <a:ext cx="4145822" cy="305531"/>
          </a:xfrm>
          <a:prstGeom prst="rect">
            <a:avLst/>
          </a:prstGeom>
          <a:solidFill>
            <a:srgbClr val="A51E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18">
            <a:extLst>
              <a:ext uri="{FF2B5EF4-FFF2-40B4-BE49-F238E27FC236}">
                <a16:creationId xmlns:a16="http://schemas.microsoft.com/office/drawing/2014/main" id="{71E58397-03E4-4D8B-B953-ADD87B00C04B}"/>
              </a:ext>
            </a:extLst>
          </p:cNvPr>
          <p:cNvSpPr>
            <a:spLocks noGrp="1"/>
          </p:cNvSpPr>
          <p:nvPr>
            <p:ph type="body" sz="quarter" idx="12" hasCustomPrompt="1"/>
          </p:nvPr>
        </p:nvSpPr>
        <p:spPr>
          <a:xfrm>
            <a:off x="2337377" y="1196756"/>
            <a:ext cx="2069581" cy="268148"/>
          </a:xfrm>
        </p:spPr>
        <p:txBody>
          <a:bodyPr/>
          <a:lstStyle>
            <a:lvl1pPr marL="0" indent="0">
              <a:buNone/>
              <a:defRPr sz="1400">
                <a:solidFill>
                  <a:schemeClr val="bg1"/>
                </a:solidFill>
                <a:latin typeface="Helvetica" panose="020B0604020202020204" pitchFamily="34" charset="0"/>
                <a:cs typeface="Helvetica" panose="020B0604020202020204" pitchFamily="34" charset="0"/>
              </a:defRPr>
            </a:lvl1pPr>
          </a:lstStyle>
          <a:p>
            <a:pPr lvl="0"/>
            <a:r>
              <a:rPr lang="en-US"/>
              <a:t>Event Name</a:t>
            </a:r>
          </a:p>
        </p:txBody>
      </p:sp>
      <p:cxnSp>
        <p:nvCxnSpPr>
          <p:cNvPr id="21" name="Straight Connector 20">
            <a:extLst>
              <a:ext uri="{FF2B5EF4-FFF2-40B4-BE49-F238E27FC236}">
                <a16:creationId xmlns:a16="http://schemas.microsoft.com/office/drawing/2014/main" id="{BFB1F63B-1EBB-4CA4-B5F2-10AB3C3A7CD1}"/>
              </a:ext>
            </a:extLst>
          </p:cNvPr>
          <p:cNvCxnSpPr/>
          <p:nvPr userDrawn="1"/>
        </p:nvCxnSpPr>
        <p:spPr>
          <a:xfrm>
            <a:off x="3236517" y="3769178"/>
            <a:ext cx="0" cy="2286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descr="A picture containing drawing&#10;&#10;Description automatically generated">
            <a:extLst>
              <a:ext uri="{FF2B5EF4-FFF2-40B4-BE49-F238E27FC236}">
                <a16:creationId xmlns:a16="http://schemas.microsoft.com/office/drawing/2014/main" id="{512BFFCD-1B9C-4AD2-953D-B36F97116A61}"/>
              </a:ext>
            </a:extLst>
          </p:cNvPr>
          <p:cNvPicPr>
            <a:picLocks noChangeAspect="1"/>
          </p:cNvPicPr>
          <p:nvPr userDrawn="1"/>
        </p:nvPicPr>
        <p:blipFill>
          <a:blip r:embed="rId3"/>
          <a:stretch>
            <a:fillRect/>
          </a:stretch>
        </p:blipFill>
        <p:spPr>
          <a:xfrm>
            <a:off x="10469279" y="336982"/>
            <a:ext cx="1280087" cy="1114504"/>
          </a:xfrm>
          <a:prstGeom prst="rect">
            <a:avLst/>
          </a:prstGeom>
        </p:spPr>
      </p:pic>
      <p:sp>
        <p:nvSpPr>
          <p:cNvPr id="12" name="Text Placeholder 18">
            <a:extLst>
              <a:ext uri="{FF2B5EF4-FFF2-40B4-BE49-F238E27FC236}">
                <a16:creationId xmlns:a16="http://schemas.microsoft.com/office/drawing/2014/main" id="{7CB9F3C7-E591-498D-B1B3-69BE4EE3AEBE}"/>
              </a:ext>
            </a:extLst>
          </p:cNvPr>
          <p:cNvSpPr>
            <a:spLocks noGrp="1"/>
          </p:cNvSpPr>
          <p:nvPr>
            <p:ph type="body" sz="quarter" idx="13" hasCustomPrompt="1"/>
          </p:nvPr>
        </p:nvSpPr>
        <p:spPr>
          <a:xfrm>
            <a:off x="2337377" y="3749404"/>
            <a:ext cx="1035979" cy="268148"/>
          </a:xfrm>
        </p:spPr>
        <p:txBody>
          <a:bodyPr/>
          <a:lstStyle>
            <a:lvl1pPr marL="0" indent="0">
              <a:buNone/>
              <a:defRPr sz="1400">
                <a:solidFill>
                  <a:schemeClr val="bg1"/>
                </a:solidFill>
                <a:latin typeface="Helvetica" panose="020B0604020202020204" pitchFamily="34" charset="0"/>
                <a:cs typeface="Helvetica" panose="020B0604020202020204" pitchFamily="34" charset="0"/>
              </a:defRPr>
            </a:lvl1pPr>
          </a:lstStyle>
          <a:p>
            <a:pPr lvl="0"/>
            <a:r>
              <a:rPr lang="en-US"/>
              <a:t>Date</a:t>
            </a:r>
          </a:p>
        </p:txBody>
      </p:sp>
      <p:sp>
        <p:nvSpPr>
          <p:cNvPr id="13" name="Text Placeholder 18">
            <a:extLst>
              <a:ext uri="{FF2B5EF4-FFF2-40B4-BE49-F238E27FC236}">
                <a16:creationId xmlns:a16="http://schemas.microsoft.com/office/drawing/2014/main" id="{32885F81-AA09-4870-A788-CAD4BF1E417B}"/>
              </a:ext>
            </a:extLst>
          </p:cNvPr>
          <p:cNvSpPr>
            <a:spLocks noGrp="1"/>
          </p:cNvSpPr>
          <p:nvPr>
            <p:ph type="body" sz="quarter" idx="14" hasCustomPrompt="1"/>
          </p:nvPr>
        </p:nvSpPr>
        <p:spPr>
          <a:xfrm>
            <a:off x="3372166" y="3749404"/>
            <a:ext cx="2136531" cy="268148"/>
          </a:xfrm>
        </p:spPr>
        <p:txBody>
          <a:bodyPr>
            <a:noAutofit/>
          </a:bodyPr>
          <a:lstStyle>
            <a:lvl1pPr marL="0" indent="0">
              <a:buNone/>
              <a:defRPr sz="1200">
                <a:solidFill>
                  <a:schemeClr val="bg1"/>
                </a:solidFill>
                <a:latin typeface="Helvetica" panose="020B0604020202020204" pitchFamily="34" charset="0"/>
                <a:cs typeface="Helvetica" panose="020B0604020202020204" pitchFamily="34" charset="0"/>
              </a:defRPr>
            </a:lvl1pPr>
          </a:lstStyle>
          <a:p>
            <a:pPr lvl="0"/>
            <a:r>
              <a:rPr lang="en-US"/>
              <a:t>Presenter Name</a:t>
            </a:r>
          </a:p>
        </p:txBody>
      </p:sp>
    </p:spTree>
    <p:extLst>
      <p:ext uri="{BB962C8B-B14F-4D97-AF65-F5344CB8AC3E}">
        <p14:creationId xmlns:p14="http://schemas.microsoft.com/office/powerpoint/2010/main" val="1297788722"/>
      </p:ext>
    </p:extLst>
  </p:cSld>
  <p:clrMapOvr>
    <a:masterClrMapping/>
  </p:clrMapOvr>
  <p:extLst>
    <p:ext uri="{DCECCB84-F9BA-43D5-87BE-67443E8EF086}">
      <p15:sldGuideLst xmlns:p15="http://schemas.microsoft.com/office/powerpoint/2012/main">
        <p15:guide id="1" orient="horz" pos="2472">
          <p15:clr>
            <a:srgbClr val="FBAE40"/>
          </p15:clr>
        </p15:guide>
        <p15:guide id="2" pos="3840">
          <p15:clr>
            <a:srgbClr val="FBAE40"/>
          </p15:clr>
        </p15:guide>
        <p15:guide id="3" pos="1536">
          <p15:clr>
            <a:srgbClr val="FBAE40"/>
          </p15:clr>
        </p15:guide>
        <p15:guide id="4" orient="horz" pos="235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 Column Cop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E38E33-1F1D-486B-8420-5B27E61E9873}"/>
              </a:ext>
            </a:extLst>
          </p:cNvPr>
          <p:cNvPicPr>
            <a:picLocks noChangeAspect="1"/>
          </p:cNvPicPr>
          <p:nvPr userDrawn="1"/>
        </p:nvPicPr>
        <p:blipFill rotWithShape="1">
          <a:blip r:embed="rId2"/>
          <a:srcRect t="4245" b="4245"/>
          <a:stretch/>
        </p:blipFill>
        <p:spPr>
          <a:xfrm>
            <a:off x="0" y="0"/>
            <a:ext cx="12192000" cy="1431235"/>
          </a:xfrm>
          <a:prstGeom prst="rect">
            <a:avLst/>
          </a:prstGeom>
          <a:ln>
            <a:noFill/>
          </a:ln>
        </p:spPr>
      </p:pic>
      <p:cxnSp>
        <p:nvCxnSpPr>
          <p:cNvPr id="3" name="Straight Connector 2">
            <a:extLst>
              <a:ext uri="{FF2B5EF4-FFF2-40B4-BE49-F238E27FC236}">
                <a16:creationId xmlns:a16="http://schemas.microsoft.com/office/drawing/2014/main" id="{85559B61-6D59-48F9-AC74-483B25BC052B}"/>
              </a:ext>
            </a:extLst>
          </p:cNvPr>
          <p:cNvCxnSpPr>
            <a:cxnSpLocks/>
          </p:cNvCxnSpPr>
          <p:nvPr userDrawn="1"/>
        </p:nvCxnSpPr>
        <p:spPr>
          <a:xfrm>
            <a:off x="609976" y="934278"/>
            <a:ext cx="0" cy="496957"/>
          </a:xfrm>
          <a:prstGeom prst="line">
            <a:avLst/>
          </a:prstGeom>
          <a:ln w="12700">
            <a:solidFill>
              <a:srgbClr val="F6801F"/>
            </a:solidFill>
          </a:ln>
        </p:spPr>
        <p:style>
          <a:lnRef idx="3">
            <a:schemeClr val="accent5"/>
          </a:lnRef>
          <a:fillRef idx="0">
            <a:schemeClr val="accent5"/>
          </a:fillRef>
          <a:effectRef idx="2">
            <a:schemeClr val="accent5"/>
          </a:effectRef>
          <a:fontRef idx="minor">
            <a:schemeClr val="tx1"/>
          </a:fontRef>
        </p:style>
      </p:cxnSp>
      <p:sp>
        <p:nvSpPr>
          <p:cNvPr id="10" name="Rectangle 9">
            <a:extLst>
              <a:ext uri="{FF2B5EF4-FFF2-40B4-BE49-F238E27FC236}">
                <a16:creationId xmlns:a16="http://schemas.microsoft.com/office/drawing/2014/main" id="{5593C052-CF25-47EA-9A0D-50FD0BF78561}"/>
              </a:ext>
            </a:extLst>
          </p:cNvPr>
          <p:cNvSpPr/>
          <p:nvPr userDrawn="1"/>
        </p:nvSpPr>
        <p:spPr>
          <a:xfrm>
            <a:off x="0" y="6400799"/>
            <a:ext cx="12192000" cy="457200"/>
          </a:xfrm>
          <a:prstGeom prst="rect">
            <a:avLst/>
          </a:prstGeom>
          <a:solidFill>
            <a:srgbClr val="A51E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4">
            <a:extLst>
              <a:ext uri="{FF2B5EF4-FFF2-40B4-BE49-F238E27FC236}">
                <a16:creationId xmlns:a16="http://schemas.microsoft.com/office/drawing/2014/main" id="{97295112-DCC7-48F4-8716-6E480F346550}"/>
              </a:ext>
            </a:extLst>
          </p:cNvPr>
          <p:cNvSpPr>
            <a:spLocks noGrp="1"/>
          </p:cNvSpPr>
          <p:nvPr>
            <p:ph type="ftr" sz="quarter" idx="3"/>
          </p:nvPr>
        </p:nvSpPr>
        <p:spPr>
          <a:xfrm>
            <a:off x="6990442" y="6446837"/>
            <a:ext cx="4114800" cy="365125"/>
          </a:xfrm>
          <a:prstGeom prst="rect">
            <a:avLst/>
          </a:prstGeom>
        </p:spPr>
        <p:txBody>
          <a:bodyPr vert="horz" lIns="91440" tIns="45720" rIns="91440" bIns="45720" rtlCol="0" anchor="ctr"/>
          <a:lstStyle>
            <a:lvl1pPr algn="r">
              <a:defRPr sz="1200">
                <a:solidFill>
                  <a:schemeClr val="bg1"/>
                </a:solidFill>
              </a:defRPr>
            </a:lvl1pPr>
          </a:lstStyle>
          <a:p>
            <a:r>
              <a:rPr lang="en-US"/>
              <a:t>Looking Ahead</a:t>
            </a:r>
          </a:p>
        </p:txBody>
      </p:sp>
      <p:sp>
        <p:nvSpPr>
          <p:cNvPr id="12" name="Slide Number Placeholder 5">
            <a:extLst>
              <a:ext uri="{FF2B5EF4-FFF2-40B4-BE49-F238E27FC236}">
                <a16:creationId xmlns:a16="http://schemas.microsoft.com/office/drawing/2014/main" id="{EE9C6F49-DCB7-4557-A61D-0C82F11FB4B7}"/>
              </a:ext>
            </a:extLst>
          </p:cNvPr>
          <p:cNvSpPr>
            <a:spLocks noGrp="1"/>
          </p:cNvSpPr>
          <p:nvPr>
            <p:ph type="sldNum" sz="quarter" idx="4"/>
          </p:nvPr>
        </p:nvSpPr>
        <p:spPr>
          <a:xfrm>
            <a:off x="11123690" y="6446837"/>
            <a:ext cx="460220" cy="365125"/>
          </a:xfrm>
          <a:prstGeom prst="rect">
            <a:avLst/>
          </a:prstGeom>
        </p:spPr>
        <p:txBody>
          <a:bodyPr vert="horz" lIns="91440" tIns="45720" rIns="91440" bIns="45720" rtlCol="0" anchor="ctr"/>
          <a:lstStyle>
            <a:lvl1pPr algn="ctr">
              <a:defRPr sz="1200">
                <a:solidFill>
                  <a:schemeClr val="bg1"/>
                </a:solidFill>
              </a:defRPr>
            </a:lvl1pPr>
          </a:lstStyle>
          <a:p>
            <a:fld id="{00444626-245E-0646-B25F-0739C8FEA999}" type="slidenum">
              <a:rPr lang="en-US" smtClean="0"/>
              <a:pPr/>
              <a:t>‹#›</a:t>
            </a:fld>
            <a:endParaRPr lang="en-US"/>
          </a:p>
        </p:txBody>
      </p:sp>
      <p:cxnSp>
        <p:nvCxnSpPr>
          <p:cNvPr id="14" name="Straight Connector 13">
            <a:extLst>
              <a:ext uri="{FF2B5EF4-FFF2-40B4-BE49-F238E27FC236}">
                <a16:creationId xmlns:a16="http://schemas.microsoft.com/office/drawing/2014/main" id="{1952C975-F68C-4352-B054-3D77EB952391}"/>
              </a:ext>
            </a:extLst>
          </p:cNvPr>
          <p:cNvCxnSpPr/>
          <p:nvPr userDrawn="1"/>
        </p:nvCxnSpPr>
        <p:spPr>
          <a:xfrm>
            <a:off x="11114466" y="6515099"/>
            <a:ext cx="0" cy="2286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3DD0E2C6-2970-4AA1-B238-96DFD48DA1C7}"/>
              </a:ext>
            </a:extLst>
          </p:cNvPr>
          <p:cNvSpPr>
            <a:spLocks noGrp="1"/>
          </p:cNvSpPr>
          <p:nvPr>
            <p:ph type="title"/>
          </p:nvPr>
        </p:nvSpPr>
        <p:spPr>
          <a:xfrm>
            <a:off x="838200" y="934278"/>
            <a:ext cx="8124731" cy="496956"/>
          </a:xfrm>
        </p:spPr>
        <p:txBody>
          <a:bodyPr lIns="0" tIns="0" rIns="0" bIns="0"/>
          <a:lstStyle>
            <a:lvl1pPr>
              <a:defRPr sz="2400" b="1">
                <a:solidFill>
                  <a:schemeClr val="bg1"/>
                </a:solidFill>
                <a:latin typeface="Helvetica" panose="020B0604020202020204" pitchFamily="34" charset="0"/>
                <a:cs typeface="Helvetica" panose="020B0604020202020204" pitchFamily="34" charset="0"/>
              </a:defRPr>
            </a:lvl1pPr>
          </a:lstStyle>
          <a:p>
            <a:r>
              <a:rPr lang="en-US"/>
              <a:t>Click to edit Master title style</a:t>
            </a:r>
          </a:p>
        </p:txBody>
      </p:sp>
      <p:pic>
        <p:nvPicPr>
          <p:cNvPr id="16" name="Picture 15" descr="A close up of a logo&#10;&#10;Description automatically generated">
            <a:extLst>
              <a:ext uri="{FF2B5EF4-FFF2-40B4-BE49-F238E27FC236}">
                <a16:creationId xmlns:a16="http://schemas.microsoft.com/office/drawing/2014/main" id="{6F112997-4777-4344-BCDC-8F1A0CEB70A7}"/>
              </a:ext>
            </a:extLst>
          </p:cNvPr>
          <p:cNvPicPr>
            <a:picLocks noChangeAspect="1"/>
          </p:cNvPicPr>
          <p:nvPr userDrawn="1"/>
        </p:nvPicPr>
        <p:blipFill>
          <a:blip r:embed="rId3"/>
          <a:stretch>
            <a:fillRect/>
          </a:stretch>
        </p:blipFill>
        <p:spPr>
          <a:xfrm>
            <a:off x="-27162" y="-121781"/>
            <a:ext cx="3657600" cy="935665"/>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BFDAC509-699C-4315-8D0D-A36D1BF1A1ED}"/>
              </a:ext>
            </a:extLst>
          </p:cNvPr>
          <p:cNvPicPr>
            <a:picLocks noChangeAspect="1"/>
          </p:cNvPicPr>
          <p:nvPr userDrawn="1"/>
        </p:nvPicPr>
        <p:blipFill>
          <a:blip r:embed="rId4"/>
          <a:stretch>
            <a:fillRect/>
          </a:stretch>
        </p:blipFill>
        <p:spPr>
          <a:xfrm>
            <a:off x="10821818" y="255079"/>
            <a:ext cx="1057923" cy="921077"/>
          </a:xfrm>
          <a:prstGeom prst="rect">
            <a:avLst/>
          </a:prstGeom>
        </p:spPr>
      </p:pic>
      <p:sp>
        <p:nvSpPr>
          <p:cNvPr id="17" name="Text Placeholder 6">
            <a:extLst>
              <a:ext uri="{FF2B5EF4-FFF2-40B4-BE49-F238E27FC236}">
                <a16:creationId xmlns:a16="http://schemas.microsoft.com/office/drawing/2014/main" id="{7F210C67-558B-4A22-BAD9-03FD2C1D1CF3}"/>
              </a:ext>
            </a:extLst>
          </p:cNvPr>
          <p:cNvSpPr>
            <a:spLocks noGrp="1"/>
          </p:cNvSpPr>
          <p:nvPr>
            <p:ph type="body" sz="quarter" idx="11"/>
          </p:nvPr>
        </p:nvSpPr>
        <p:spPr>
          <a:xfrm>
            <a:off x="609600" y="1701800"/>
            <a:ext cx="5080881" cy="4421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A97C9773-9850-47D9-B9F8-7AF3ADD533C1}"/>
              </a:ext>
            </a:extLst>
          </p:cNvPr>
          <p:cNvSpPr>
            <a:spLocks noGrp="1"/>
          </p:cNvSpPr>
          <p:nvPr>
            <p:ph sz="quarter" idx="13"/>
          </p:nvPr>
        </p:nvSpPr>
        <p:spPr>
          <a:xfrm>
            <a:off x="6500813" y="1698220"/>
            <a:ext cx="5378450" cy="4421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28227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py &amp; Imag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E38E33-1F1D-486B-8420-5B27E61E9873}"/>
              </a:ext>
            </a:extLst>
          </p:cNvPr>
          <p:cNvPicPr>
            <a:picLocks noChangeAspect="1"/>
          </p:cNvPicPr>
          <p:nvPr userDrawn="1"/>
        </p:nvPicPr>
        <p:blipFill rotWithShape="1">
          <a:blip r:embed="rId2"/>
          <a:srcRect t="4245" b="4245"/>
          <a:stretch/>
        </p:blipFill>
        <p:spPr>
          <a:xfrm>
            <a:off x="0" y="0"/>
            <a:ext cx="12192000" cy="1431235"/>
          </a:xfrm>
          <a:prstGeom prst="rect">
            <a:avLst/>
          </a:prstGeom>
          <a:ln>
            <a:noFill/>
          </a:ln>
        </p:spPr>
      </p:pic>
      <p:cxnSp>
        <p:nvCxnSpPr>
          <p:cNvPr id="3" name="Straight Connector 2">
            <a:extLst>
              <a:ext uri="{FF2B5EF4-FFF2-40B4-BE49-F238E27FC236}">
                <a16:creationId xmlns:a16="http://schemas.microsoft.com/office/drawing/2014/main" id="{85559B61-6D59-48F9-AC74-483B25BC052B}"/>
              </a:ext>
            </a:extLst>
          </p:cNvPr>
          <p:cNvCxnSpPr>
            <a:cxnSpLocks/>
          </p:cNvCxnSpPr>
          <p:nvPr userDrawn="1"/>
        </p:nvCxnSpPr>
        <p:spPr>
          <a:xfrm>
            <a:off x="609976" y="934278"/>
            <a:ext cx="0" cy="496957"/>
          </a:xfrm>
          <a:prstGeom prst="line">
            <a:avLst/>
          </a:prstGeom>
          <a:ln w="12700">
            <a:solidFill>
              <a:srgbClr val="F6801F"/>
            </a:solidFill>
          </a:ln>
        </p:spPr>
        <p:style>
          <a:lnRef idx="3">
            <a:schemeClr val="accent5"/>
          </a:lnRef>
          <a:fillRef idx="0">
            <a:schemeClr val="accent5"/>
          </a:fillRef>
          <a:effectRef idx="2">
            <a:schemeClr val="accent5"/>
          </a:effectRef>
          <a:fontRef idx="minor">
            <a:schemeClr val="tx1"/>
          </a:fontRef>
        </p:style>
      </p:cxnSp>
      <p:pic>
        <p:nvPicPr>
          <p:cNvPr id="6" name="Picture 5" descr="A close up of a logo&#10;&#10;Description automatically generated">
            <a:extLst>
              <a:ext uri="{FF2B5EF4-FFF2-40B4-BE49-F238E27FC236}">
                <a16:creationId xmlns:a16="http://schemas.microsoft.com/office/drawing/2014/main" id="{559930DB-3141-48F0-A7F7-28F626AFDF26}"/>
              </a:ext>
            </a:extLst>
          </p:cNvPr>
          <p:cNvPicPr>
            <a:picLocks noChangeAspect="1"/>
          </p:cNvPicPr>
          <p:nvPr userDrawn="1"/>
        </p:nvPicPr>
        <p:blipFill>
          <a:blip r:embed="rId3"/>
          <a:stretch>
            <a:fillRect/>
          </a:stretch>
        </p:blipFill>
        <p:spPr>
          <a:xfrm>
            <a:off x="-27162" y="-121781"/>
            <a:ext cx="3657600" cy="935665"/>
          </a:xfrm>
          <a:prstGeom prst="rect">
            <a:avLst/>
          </a:prstGeom>
        </p:spPr>
      </p:pic>
      <p:sp>
        <p:nvSpPr>
          <p:cNvPr id="10" name="Rectangle 9">
            <a:extLst>
              <a:ext uri="{FF2B5EF4-FFF2-40B4-BE49-F238E27FC236}">
                <a16:creationId xmlns:a16="http://schemas.microsoft.com/office/drawing/2014/main" id="{5593C052-CF25-47EA-9A0D-50FD0BF78561}"/>
              </a:ext>
            </a:extLst>
          </p:cNvPr>
          <p:cNvSpPr/>
          <p:nvPr userDrawn="1"/>
        </p:nvSpPr>
        <p:spPr>
          <a:xfrm>
            <a:off x="0" y="6400799"/>
            <a:ext cx="12192000" cy="457200"/>
          </a:xfrm>
          <a:prstGeom prst="rect">
            <a:avLst/>
          </a:prstGeom>
          <a:solidFill>
            <a:srgbClr val="A51E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4">
            <a:extLst>
              <a:ext uri="{FF2B5EF4-FFF2-40B4-BE49-F238E27FC236}">
                <a16:creationId xmlns:a16="http://schemas.microsoft.com/office/drawing/2014/main" id="{97295112-DCC7-48F4-8716-6E480F346550}"/>
              </a:ext>
            </a:extLst>
          </p:cNvPr>
          <p:cNvSpPr>
            <a:spLocks noGrp="1"/>
          </p:cNvSpPr>
          <p:nvPr>
            <p:ph type="ftr" sz="quarter" idx="3"/>
          </p:nvPr>
        </p:nvSpPr>
        <p:spPr>
          <a:xfrm>
            <a:off x="6990442" y="6446837"/>
            <a:ext cx="4114800" cy="365125"/>
          </a:xfrm>
          <a:prstGeom prst="rect">
            <a:avLst/>
          </a:prstGeom>
        </p:spPr>
        <p:txBody>
          <a:bodyPr vert="horz" lIns="91440" tIns="45720" rIns="91440" bIns="45720" rtlCol="0" anchor="ctr"/>
          <a:lstStyle>
            <a:lvl1pPr algn="r">
              <a:defRPr sz="1200">
                <a:solidFill>
                  <a:schemeClr val="bg1"/>
                </a:solidFill>
              </a:defRPr>
            </a:lvl1pPr>
          </a:lstStyle>
          <a:p>
            <a:r>
              <a:rPr lang="en-US"/>
              <a:t>Looking Ahead</a:t>
            </a:r>
          </a:p>
        </p:txBody>
      </p:sp>
      <p:sp>
        <p:nvSpPr>
          <p:cNvPr id="12" name="Slide Number Placeholder 5">
            <a:extLst>
              <a:ext uri="{FF2B5EF4-FFF2-40B4-BE49-F238E27FC236}">
                <a16:creationId xmlns:a16="http://schemas.microsoft.com/office/drawing/2014/main" id="{EE9C6F49-DCB7-4557-A61D-0C82F11FB4B7}"/>
              </a:ext>
            </a:extLst>
          </p:cNvPr>
          <p:cNvSpPr>
            <a:spLocks noGrp="1"/>
          </p:cNvSpPr>
          <p:nvPr>
            <p:ph type="sldNum" sz="quarter" idx="4"/>
          </p:nvPr>
        </p:nvSpPr>
        <p:spPr>
          <a:xfrm>
            <a:off x="11123690" y="6446837"/>
            <a:ext cx="460220" cy="365125"/>
          </a:xfrm>
          <a:prstGeom prst="rect">
            <a:avLst/>
          </a:prstGeom>
        </p:spPr>
        <p:txBody>
          <a:bodyPr vert="horz" lIns="91440" tIns="45720" rIns="91440" bIns="45720" rtlCol="0" anchor="ctr"/>
          <a:lstStyle>
            <a:lvl1pPr algn="ctr">
              <a:defRPr sz="1200">
                <a:solidFill>
                  <a:schemeClr val="bg1"/>
                </a:solidFill>
              </a:defRPr>
            </a:lvl1pPr>
          </a:lstStyle>
          <a:p>
            <a:fld id="{00444626-245E-0646-B25F-0739C8FEA999}" type="slidenum">
              <a:rPr lang="en-US" smtClean="0"/>
              <a:pPr/>
              <a:t>‹#›</a:t>
            </a:fld>
            <a:endParaRPr lang="en-US"/>
          </a:p>
        </p:txBody>
      </p:sp>
      <p:cxnSp>
        <p:nvCxnSpPr>
          <p:cNvPr id="14" name="Straight Connector 13">
            <a:extLst>
              <a:ext uri="{FF2B5EF4-FFF2-40B4-BE49-F238E27FC236}">
                <a16:creationId xmlns:a16="http://schemas.microsoft.com/office/drawing/2014/main" id="{1952C975-F68C-4352-B054-3D77EB952391}"/>
              </a:ext>
            </a:extLst>
          </p:cNvPr>
          <p:cNvCxnSpPr/>
          <p:nvPr userDrawn="1"/>
        </p:nvCxnSpPr>
        <p:spPr>
          <a:xfrm>
            <a:off x="11114466" y="6515099"/>
            <a:ext cx="0" cy="2286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3DD0E2C6-2970-4AA1-B238-96DFD48DA1C7}"/>
              </a:ext>
            </a:extLst>
          </p:cNvPr>
          <p:cNvSpPr>
            <a:spLocks noGrp="1"/>
          </p:cNvSpPr>
          <p:nvPr>
            <p:ph type="title"/>
          </p:nvPr>
        </p:nvSpPr>
        <p:spPr>
          <a:xfrm>
            <a:off x="838200" y="934278"/>
            <a:ext cx="8124731" cy="496956"/>
          </a:xfrm>
        </p:spPr>
        <p:txBody>
          <a:bodyPr lIns="0" tIns="0" rIns="0" bIns="0"/>
          <a:lstStyle>
            <a:lvl1pPr>
              <a:defRPr sz="2400" b="1">
                <a:solidFill>
                  <a:schemeClr val="bg1"/>
                </a:solidFill>
                <a:latin typeface="Helvetica" panose="020B0604020202020204" pitchFamily="34" charset="0"/>
                <a:cs typeface="Helvetica" panose="020B0604020202020204" pitchFamily="34" charset="0"/>
              </a:defRPr>
            </a:lvl1pPr>
          </a:lstStyle>
          <a:p>
            <a:r>
              <a:rPr lang="en-US"/>
              <a:t>Click to edit Master title style</a:t>
            </a:r>
          </a:p>
        </p:txBody>
      </p:sp>
      <p:pic>
        <p:nvPicPr>
          <p:cNvPr id="13" name="Picture 12" descr="A picture containing drawing&#10;&#10;Description automatically generated">
            <a:extLst>
              <a:ext uri="{FF2B5EF4-FFF2-40B4-BE49-F238E27FC236}">
                <a16:creationId xmlns:a16="http://schemas.microsoft.com/office/drawing/2014/main" id="{4AFE85D0-D393-430D-9B93-304429444778}"/>
              </a:ext>
            </a:extLst>
          </p:cNvPr>
          <p:cNvPicPr>
            <a:picLocks noChangeAspect="1"/>
          </p:cNvPicPr>
          <p:nvPr userDrawn="1"/>
        </p:nvPicPr>
        <p:blipFill>
          <a:blip r:embed="rId4"/>
          <a:stretch>
            <a:fillRect/>
          </a:stretch>
        </p:blipFill>
        <p:spPr>
          <a:xfrm>
            <a:off x="10821818" y="255079"/>
            <a:ext cx="1057923" cy="921077"/>
          </a:xfrm>
          <a:prstGeom prst="rect">
            <a:avLst/>
          </a:prstGeom>
        </p:spPr>
      </p:pic>
      <p:sp>
        <p:nvSpPr>
          <p:cNvPr id="8" name="Picture Placeholder 7">
            <a:extLst>
              <a:ext uri="{FF2B5EF4-FFF2-40B4-BE49-F238E27FC236}">
                <a16:creationId xmlns:a16="http://schemas.microsoft.com/office/drawing/2014/main" id="{D072DEF6-6397-4211-BDEF-78873C247B11}"/>
              </a:ext>
            </a:extLst>
          </p:cNvPr>
          <p:cNvSpPr>
            <a:spLocks noGrp="1"/>
          </p:cNvSpPr>
          <p:nvPr>
            <p:ph type="pic" sz="quarter" idx="10" hasCustomPrompt="1"/>
          </p:nvPr>
        </p:nvSpPr>
        <p:spPr>
          <a:xfrm>
            <a:off x="4794250" y="1431925"/>
            <a:ext cx="7397750" cy="4968875"/>
          </a:xfrm>
        </p:spPr>
        <p:txBody>
          <a:bodyPr anchor="ctr"/>
          <a:lstStyle>
            <a:lvl1pPr marL="0" indent="0" algn="ctr">
              <a:buNone/>
              <a:defRPr/>
            </a:lvl1pPr>
          </a:lstStyle>
          <a:p>
            <a:r>
              <a:rPr lang="en-US"/>
              <a:t>Insert Picture Here</a:t>
            </a:r>
          </a:p>
        </p:txBody>
      </p:sp>
      <p:sp>
        <p:nvSpPr>
          <p:cNvPr id="16" name="Text Placeholder 6">
            <a:extLst>
              <a:ext uri="{FF2B5EF4-FFF2-40B4-BE49-F238E27FC236}">
                <a16:creationId xmlns:a16="http://schemas.microsoft.com/office/drawing/2014/main" id="{D810EA29-282D-4AA2-9597-0F827E6C0744}"/>
              </a:ext>
            </a:extLst>
          </p:cNvPr>
          <p:cNvSpPr>
            <a:spLocks noGrp="1"/>
          </p:cNvSpPr>
          <p:nvPr>
            <p:ph type="body" sz="quarter" idx="11"/>
          </p:nvPr>
        </p:nvSpPr>
        <p:spPr>
          <a:xfrm>
            <a:off x="609600" y="1701800"/>
            <a:ext cx="3843129" cy="4421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5721211"/>
      </p:ext>
    </p:extLst>
  </p:cSld>
  <p:clrMapOvr>
    <a:masterClrMapping/>
  </p:clrMapOvr>
  <p:extLst>
    <p:ext uri="{DCECCB84-F9BA-43D5-87BE-67443E8EF086}">
      <p15:sldGuideLst xmlns:p15="http://schemas.microsoft.com/office/powerpoint/2012/main">
        <p15:guide id="1" orient="horz" pos="2160">
          <p15:clr>
            <a:srgbClr val="FBAE40"/>
          </p15:clr>
        </p15:guide>
        <p15:guide id="2" pos="38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Containter &amp; Wide Imag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9C5FAF4-8221-490A-82C1-72AAF22AADC1}"/>
              </a:ext>
            </a:extLst>
          </p:cNvPr>
          <p:cNvPicPr>
            <a:picLocks noChangeAspect="1"/>
          </p:cNvPicPr>
          <p:nvPr userDrawn="1"/>
        </p:nvPicPr>
        <p:blipFill rotWithShape="1">
          <a:blip r:embed="rId2"/>
          <a:srcRect t="4245" b="4245"/>
          <a:stretch/>
        </p:blipFill>
        <p:spPr>
          <a:xfrm>
            <a:off x="0" y="0"/>
            <a:ext cx="12192000" cy="1431235"/>
          </a:xfrm>
          <a:prstGeom prst="rect">
            <a:avLst/>
          </a:prstGeom>
          <a:ln>
            <a:noFill/>
          </a:ln>
        </p:spPr>
      </p:pic>
      <p:cxnSp>
        <p:nvCxnSpPr>
          <p:cNvPr id="7" name="Straight Connector 6">
            <a:extLst>
              <a:ext uri="{FF2B5EF4-FFF2-40B4-BE49-F238E27FC236}">
                <a16:creationId xmlns:a16="http://schemas.microsoft.com/office/drawing/2014/main" id="{E5D06152-A553-4159-A1E7-A6E17F3FFA3E}"/>
              </a:ext>
            </a:extLst>
          </p:cNvPr>
          <p:cNvCxnSpPr>
            <a:cxnSpLocks/>
          </p:cNvCxnSpPr>
          <p:nvPr userDrawn="1"/>
        </p:nvCxnSpPr>
        <p:spPr>
          <a:xfrm>
            <a:off x="609976" y="934278"/>
            <a:ext cx="0" cy="496957"/>
          </a:xfrm>
          <a:prstGeom prst="line">
            <a:avLst/>
          </a:prstGeom>
          <a:ln w="12700">
            <a:solidFill>
              <a:srgbClr val="F6801F"/>
            </a:solidFill>
          </a:ln>
        </p:spPr>
        <p:style>
          <a:lnRef idx="3">
            <a:schemeClr val="accent5"/>
          </a:lnRef>
          <a:fillRef idx="0">
            <a:schemeClr val="accent5"/>
          </a:fillRef>
          <a:effectRef idx="2">
            <a:schemeClr val="accent5"/>
          </a:effectRef>
          <a:fontRef idx="minor">
            <a:schemeClr val="tx1"/>
          </a:fontRef>
        </p:style>
      </p:cxnSp>
      <p:sp>
        <p:nvSpPr>
          <p:cNvPr id="8" name="Rectangle 7">
            <a:extLst>
              <a:ext uri="{FF2B5EF4-FFF2-40B4-BE49-F238E27FC236}">
                <a16:creationId xmlns:a16="http://schemas.microsoft.com/office/drawing/2014/main" id="{D749D7EA-DBFE-4ED5-8D77-0BB4573EFDEF}"/>
              </a:ext>
            </a:extLst>
          </p:cNvPr>
          <p:cNvSpPr/>
          <p:nvPr userDrawn="1"/>
        </p:nvSpPr>
        <p:spPr>
          <a:xfrm>
            <a:off x="0" y="6400799"/>
            <a:ext cx="12192000" cy="457200"/>
          </a:xfrm>
          <a:prstGeom prst="rect">
            <a:avLst/>
          </a:prstGeom>
          <a:solidFill>
            <a:srgbClr val="A51E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4">
            <a:extLst>
              <a:ext uri="{FF2B5EF4-FFF2-40B4-BE49-F238E27FC236}">
                <a16:creationId xmlns:a16="http://schemas.microsoft.com/office/drawing/2014/main" id="{DF0FF6C8-431D-48D4-9200-1F567F1BCCAD}"/>
              </a:ext>
            </a:extLst>
          </p:cNvPr>
          <p:cNvSpPr>
            <a:spLocks noGrp="1"/>
          </p:cNvSpPr>
          <p:nvPr>
            <p:ph type="ftr" sz="quarter" idx="3"/>
          </p:nvPr>
        </p:nvSpPr>
        <p:spPr>
          <a:xfrm>
            <a:off x="6990442" y="6446837"/>
            <a:ext cx="4114800" cy="365125"/>
          </a:xfrm>
          <a:prstGeom prst="rect">
            <a:avLst/>
          </a:prstGeom>
        </p:spPr>
        <p:txBody>
          <a:bodyPr vert="horz" lIns="91440" tIns="45720" rIns="91440" bIns="45720" rtlCol="0" anchor="ctr"/>
          <a:lstStyle>
            <a:lvl1pPr algn="r">
              <a:defRPr sz="1200">
                <a:solidFill>
                  <a:schemeClr val="bg1"/>
                </a:solidFill>
              </a:defRPr>
            </a:lvl1pPr>
          </a:lstStyle>
          <a:p>
            <a:r>
              <a:rPr lang="en-US"/>
              <a:t>Looking Ahead</a:t>
            </a:r>
          </a:p>
        </p:txBody>
      </p:sp>
      <p:sp>
        <p:nvSpPr>
          <p:cNvPr id="10" name="Slide Number Placeholder 5">
            <a:extLst>
              <a:ext uri="{FF2B5EF4-FFF2-40B4-BE49-F238E27FC236}">
                <a16:creationId xmlns:a16="http://schemas.microsoft.com/office/drawing/2014/main" id="{94293BB1-F638-4065-B2AD-5491CB0B52F2}"/>
              </a:ext>
            </a:extLst>
          </p:cNvPr>
          <p:cNvSpPr>
            <a:spLocks noGrp="1"/>
          </p:cNvSpPr>
          <p:nvPr>
            <p:ph type="sldNum" sz="quarter" idx="4"/>
          </p:nvPr>
        </p:nvSpPr>
        <p:spPr>
          <a:xfrm>
            <a:off x="11123690" y="6446837"/>
            <a:ext cx="460220" cy="365125"/>
          </a:xfrm>
          <a:prstGeom prst="rect">
            <a:avLst/>
          </a:prstGeom>
        </p:spPr>
        <p:txBody>
          <a:bodyPr vert="horz" lIns="91440" tIns="45720" rIns="91440" bIns="45720" rtlCol="0" anchor="ctr"/>
          <a:lstStyle>
            <a:lvl1pPr algn="ctr">
              <a:defRPr sz="1200">
                <a:solidFill>
                  <a:schemeClr val="bg1"/>
                </a:solidFill>
              </a:defRPr>
            </a:lvl1pPr>
          </a:lstStyle>
          <a:p>
            <a:fld id="{00444626-245E-0646-B25F-0739C8FEA999}" type="slidenum">
              <a:rPr lang="en-US" smtClean="0"/>
              <a:pPr/>
              <a:t>‹#›</a:t>
            </a:fld>
            <a:endParaRPr lang="en-US"/>
          </a:p>
        </p:txBody>
      </p:sp>
      <p:cxnSp>
        <p:nvCxnSpPr>
          <p:cNvPr id="11" name="Straight Connector 10">
            <a:extLst>
              <a:ext uri="{FF2B5EF4-FFF2-40B4-BE49-F238E27FC236}">
                <a16:creationId xmlns:a16="http://schemas.microsoft.com/office/drawing/2014/main" id="{92CDBEF9-18D9-40AF-86EF-5B73AC35C1DD}"/>
              </a:ext>
            </a:extLst>
          </p:cNvPr>
          <p:cNvCxnSpPr/>
          <p:nvPr userDrawn="1"/>
        </p:nvCxnSpPr>
        <p:spPr>
          <a:xfrm>
            <a:off x="11114466" y="6515099"/>
            <a:ext cx="0" cy="2286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DC6E050B-BD12-4484-BBB2-4861A2D53CAA}"/>
              </a:ext>
            </a:extLst>
          </p:cNvPr>
          <p:cNvSpPr>
            <a:spLocks noGrp="1"/>
          </p:cNvSpPr>
          <p:nvPr>
            <p:ph type="title"/>
          </p:nvPr>
        </p:nvSpPr>
        <p:spPr>
          <a:xfrm>
            <a:off x="838200" y="934278"/>
            <a:ext cx="8124731" cy="496956"/>
          </a:xfrm>
        </p:spPr>
        <p:txBody>
          <a:bodyPr lIns="0" tIns="0" rIns="0" bIns="0"/>
          <a:lstStyle>
            <a:lvl1pPr>
              <a:defRPr sz="2400" b="1">
                <a:solidFill>
                  <a:schemeClr val="bg1"/>
                </a:solidFill>
                <a:latin typeface="Helvetica" panose="020B0604020202020204" pitchFamily="34" charset="0"/>
                <a:cs typeface="Helvetica" panose="020B0604020202020204" pitchFamily="34" charset="0"/>
              </a:defRPr>
            </a:lvl1pPr>
          </a:lstStyle>
          <a:p>
            <a:r>
              <a:rPr lang="en-US"/>
              <a:t>Click to edit Master title style</a:t>
            </a:r>
          </a:p>
        </p:txBody>
      </p:sp>
      <p:pic>
        <p:nvPicPr>
          <p:cNvPr id="13" name="Picture 12" descr="A close up of a logo&#10;&#10;Description automatically generated">
            <a:extLst>
              <a:ext uri="{FF2B5EF4-FFF2-40B4-BE49-F238E27FC236}">
                <a16:creationId xmlns:a16="http://schemas.microsoft.com/office/drawing/2014/main" id="{A9A38566-7B51-48B9-B366-D2AC13750BAF}"/>
              </a:ext>
            </a:extLst>
          </p:cNvPr>
          <p:cNvPicPr>
            <a:picLocks noChangeAspect="1"/>
          </p:cNvPicPr>
          <p:nvPr userDrawn="1"/>
        </p:nvPicPr>
        <p:blipFill>
          <a:blip r:embed="rId3"/>
          <a:stretch>
            <a:fillRect/>
          </a:stretch>
        </p:blipFill>
        <p:spPr>
          <a:xfrm>
            <a:off x="-27162" y="-121781"/>
            <a:ext cx="3657600" cy="935665"/>
          </a:xfrm>
          <a:prstGeom prst="rect">
            <a:avLst/>
          </a:prstGeom>
        </p:spPr>
      </p:pic>
      <p:pic>
        <p:nvPicPr>
          <p:cNvPr id="14" name="Picture 13" descr="A picture containing drawing&#10;&#10;Description automatically generated">
            <a:extLst>
              <a:ext uri="{FF2B5EF4-FFF2-40B4-BE49-F238E27FC236}">
                <a16:creationId xmlns:a16="http://schemas.microsoft.com/office/drawing/2014/main" id="{B8358E46-7687-45D6-9A86-21DFFC029B5A}"/>
              </a:ext>
            </a:extLst>
          </p:cNvPr>
          <p:cNvPicPr>
            <a:picLocks noChangeAspect="1"/>
          </p:cNvPicPr>
          <p:nvPr userDrawn="1"/>
        </p:nvPicPr>
        <p:blipFill>
          <a:blip r:embed="rId4"/>
          <a:stretch>
            <a:fillRect/>
          </a:stretch>
        </p:blipFill>
        <p:spPr>
          <a:xfrm>
            <a:off x="10821818" y="255079"/>
            <a:ext cx="1057923" cy="921077"/>
          </a:xfrm>
          <a:prstGeom prst="rect">
            <a:avLst/>
          </a:prstGeom>
        </p:spPr>
      </p:pic>
      <p:cxnSp>
        <p:nvCxnSpPr>
          <p:cNvPr id="18" name="Straight Connector 17">
            <a:extLst>
              <a:ext uri="{FF2B5EF4-FFF2-40B4-BE49-F238E27FC236}">
                <a16:creationId xmlns:a16="http://schemas.microsoft.com/office/drawing/2014/main" id="{7FA2444D-DFF0-4EEA-8E23-9672293D3B43}"/>
              </a:ext>
            </a:extLst>
          </p:cNvPr>
          <p:cNvCxnSpPr>
            <a:cxnSpLocks/>
          </p:cNvCxnSpPr>
          <p:nvPr userDrawn="1"/>
        </p:nvCxnSpPr>
        <p:spPr>
          <a:xfrm>
            <a:off x="1028624" y="5652379"/>
            <a:ext cx="2829763" cy="0"/>
          </a:xfrm>
          <a:prstGeom prst="line">
            <a:avLst/>
          </a:prstGeom>
          <a:ln w="44450">
            <a:solidFill>
              <a:srgbClr val="F6801F"/>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422C76C-186B-46F8-946A-AD0E849D152D}"/>
              </a:ext>
            </a:extLst>
          </p:cNvPr>
          <p:cNvCxnSpPr>
            <a:cxnSpLocks/>
          </p:cNvCxnSpPr>
          <p:nvPr userDrawn="1"/>
        </p:nvCxnSpPr>
        <p:spPr>
          <a:xfrm>
            <a:off x="1028624" y="2197221"/>
            <a:ext cx="2829763" cy="0"/>
          </a:xfrm>
          <a:prstGeom prst="line">
            <a:avLst/>
          </a:prstGeom>
          <a:ln w="44450">
            <a:solidFill>
              <a:srgbClr val="F6801F"/>
            </a:solidFill>
          </a:ln>
        </p:spPr>
        <p:style>
          <a:lnRef idx="1">
            <a:schemeClr val="accent1"/>
          </a:lnRef>
          <a:fillRef idx="0">
            <a:schemeClr val="accent1"/>
          </a:fillRef>
          <a:effectRef idx="0">
            <a:schemeClr val="accent1"/>
          </a:effectRef>
          <a:fontRef idx="minor">
            <a:schemeClr val="tx1"/>
          </a:fontRef>
        </p:style>
      </p:cxnSp>
      <p:sp>
        <p:nvSpPr>
          <p:cNvPr id="20" name="Text Placeholder 3">
            <a:extLst>
              <a:ext uri="{FF2B5EF4-FFF2-40B4-BE49-F238E27FC236}">
                <a16:creationId xmlns:a16="http://schemas.microsoft.com/office/drawing/2014/main" id="{5708DFAB-A92D-4EE7-9123-974E3B8B47FB}"/>
              </a:ext>
            </a:extLst>
          </p:cNvPr>
          <p:cNvSpPr>
            <a:spLocks noGrp="1"/>
          </p:cNvSpPr>
          <p:nvPr>
            <p:ph type="body" sz="quarter" idx="10"/>
          </p:nvPr>
        </p:nvSpPr>
        <p:spPr>
          <a:xfrm>
            <a:off x="838200" y="2610282"/>
            <a:ext cx="3224213" cy="2739160"/>
          </a:xfrm>
        </p:spPr>
        <p:txBody>
          <a:bodyPr>
            <a:normAutofit/>
          </a:bodyPr>
          <a:lstStyle>
            <a:lvl1pPr marL="457200" indent="-457200">
              <a:buFont typeface="Arial" panose="020B0604020202020204" pitchFamily="34" charset="0"/>
              <a:buChar char="•"/>
              <a:defRPr sz="2000"/>
            </a:lvl1pPr>
            <a:lvl2pPr marL="800100" indent="-342900">
              <a:buFont typeface="Arial" panose="020B0604020202020204" pitchFamily="34" charset="0"/>
              <a:buChar char="•"/>
              <a:defRPr sz="1800"/>
            </a:lvl2pPr>
            <a:lvl3pPr marL="1257300" indent="-342900">
              <a:buFont typeface="Arial" panose="020B0604020202020204" pitchFamily="34" charset="0"/>
              <a:buChar char="•"/>
              <a:defRPr sz="1600"/>
            </a:lvl3pPr>
            <a:lvl4pPr marL="1657350" indent="-285750">
              <a:buFont typeface="Arial" panose="020B0604020202020204" pitchFamily="34" charset="0"/>
              <a:buChar char="•"/>
              <a:defRPr sz="1400"/>
            </a:lvl4pPr>
            <a:lvl5pPr marL="2114550" indent="-285750">
              <a:buFont typeface="Arial" panose="020B0604020202020204" pitchFamily="34" charset="0"/>
              <a:buChar char="•"/>
              <a:defRPr sz="1400"/>
            </a:lvl5pPr>
          </a:lstStyle>
          <a:p>
            <a:pPr lvl="0"/>
            <a:r>
              <a:rPr lang="en-US"/>
              <a:t>Click to edit Master text styles</a:t>
            </a:r>
          </a:p>
        </p:txBody>
      </p:sp>
      <p:sp>
        <p:nvSpPr>
          <p:cNvPr id="22" name="Content Placeholder 21">
            <a:extLst>
              <a:ext uri="{FF2B5EF4-FFF2-40B4-BE49-F238E27FC236}">
                <a16:creationId xmlns:a16="http://schemas.microsoft.com/office/drawing/2014/main" id="{FF1C773F-377F-4123-B5AC-959172C7613E}"/>
              </a:ext>
            </a:extLst>
          </p:cNvPr>
          <p:cNvSpPr>
            <a:spLocks noGrp="1"/>
          </p:cNvSpPr>
          <p:nvPr>
            <p:ph sz="quarter" idx="11" hasCustomPrompt="1"/>
          </p:nvPr>
        </p:nvSpPr>
        <p:spPr>
          <a:xfrm>
            <a:off x="4452938" y="2197100"/>
            <a:ext cx="7267575" cy="3455988"/>
          </a:xfrm>
        </p:spPr>
        <p:txBody>
          <a:bodyPr anchor="ct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add content</a:t>
            </a:r>
          </a:p>
        </p:txBody>
      </p:sp>
    </p:spTree>
    <p:extLst>
      <p:ext uri="{BB962C8B-B14F-4D97-AF65-F5344CB8AC3E}">
        <p14:creationId xmlns:p14="http://schemas.microsoft.com/office/powerpoint/2010/main" val="33535430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hank You Back Cover">
    <p:spTree>
      <p:nvGrpSpPr>
        <p:cNvPr id="1" name=""/>
        <p:cNvGrpSpPr/>
        <p:nvPr/>
      </p:nvGrpSpPr>
      <p:grpSpPr>
        <a:xfrm>
          <a:off x="0" y="0"/>
          <a:ext cx="0" cy="0"/>
          <a:chOff x="0" y="0"/>
          <a:chExt cx="0" cy="0"/>
        </a:xfrm>
      </p:grpSpPr>
      <p:pic>
        <p:nvPicPr>
          <p:cNvPr id="3" name="Picture 2" descr="A bridge over a body of water&#10;&#10;Description automatically generated">
            <a:extLst>
              <a:ext uri="{FF2B5EF4-FFF2-40B4-BE49-F238E27FC236}">
                <a16:creationId xmlns:a16="http://schemas.microsoft.com/office/drawing/2014/main" id="{87C86F46-DC5D-41AA-B1D7-F2F0EF7CA0E7}"/>
              </a:ext>
            </a:extLst>
          </p:cNvPr>
          <p:cNvPicPr>
            <a:picLocks noChangeAspect="1"/>
          </p:cNvPicPr>
          <p:nvPr userDrawn="1"/>
        </p:nvPicPr>
        <p:blipFill rotWithShape="1">
          <a:blip r:embed="rId2"/>
          <a:srcRect t="7858" b="7858"/>
          <a:stretch/>
        </p:blipFill>
        <p:spPr>
          <a:xfrm>
            <a:off x="1524" y="-1"/>
            <a:ext cx="12188952" cy="6858001"/>
          </a:xfrm>
          <a:prstGeom prst="rect">
            <a:avLst/>
          </a:prstGeom>
        </p:spPr>
      </p:pic>
      <p:cxnSp>
        <p:nvCxnSpPr>
          <p:cNvPr id="19" name="Straight Connector 18">
            <a:extLst>
              <a:ext uri="{FF2B5EF4-FFF2-40B4-BE49-F238E27FC236}">
                <a16:creationId xmlns:a16="http://schemas.microsoft.com/office/drawing/2014/main" id="{8546777F-0BB6-4FE4-B3CE-F8336537E4EA}"/>
              </a:ext>
            </a:extLst>
          </p:cNvPr>
          <p:cNvCxnSpPr>
            <a:cxnSpLocks/>
          </p:cNvCxnSpPr>
          <p:nvPr userDrawn="1"/>
        </p:nvCxnSpPr>
        <p:spPr>
          <a:xfrm flipH="1">
            <a:off x="2190445" y="1233894"/>
            <a:ext cx="10094" cy="2431478"/>
          </a:xfrm>
          <a:prstGeom prst="line">
            <a:avLst/>
          </a:prstGeom>
          <a:ln>
            <a:solidFill>
              <a:srgbClr val="A51E36"/>
            </a:solidFill>
          </a:ln>
        </p:spPr>
        <p:style>
          <a:lnRef idx="3">
            <a:schemeClr val="accent5"/>
          </a:lnRef>
          <a:fillRef idx="0">
            <a:schemeClr val="accent5"/>
          </a:fillRef>
          <a:effectRef idx="2">
            <a:schemeClr val="accent5"/>
          </a:effectRef>
          <a:fontRef idx="minor">
            <a:schemeClr val="tx1"/>
          </a:fontRef>
        </p:style>
      </p:cxnSp>
      <p:sp>
        <p:nvSpPr>
          <p:cNvPr id="20" name="Rectangle 19">
            <a:extLst>
              <a:ext uri="{FF2B5EF4-FFF2-40B4-BE49-F238E27FC236}">
                <a16:creationId xmlns:a16="http://schemas.microsoft.com/office/drawing/2014/main" id="{92DD8AFF-5524-4997-8A26-82F505099559}"/>
              </a:ext>
            </a:extLst>
          </p:cNvPr>
          <p:cNvSpPr/>
          <p:nvPr userDrawn="1"/>
        </p:nvSpPr>
        <p:spPr>
          <a:xfrm>
            <a:off x="2200538" y="1560827"/>
            <a:ext cx="3196961" cy="305531"/>
          </a:xfrm>
          <a:prstGeom prst="rect">
            <a:avLst/>
          </a:prstGeom>
          <a:solidFill>
            <a:srgbClr val="A51E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itle 1">
            <a:extLst>
              <a:ext uri="{FF2B5EF4-FFF2-40B4-BE49-F238E27FC236}">
                <a16:creationId xmlns:a16="http://schemas.microsoft.com/office/drawing/2014/main" id="{0D18CDEA-AFA5-4D79-A6FB-3C230F0BFDAC}"/>
              </a:ext>
            </a:extLst>
          </p:cNvPr>
          <p:cNvSpPr>
            <a:spLocks noGrp="1"/>
          </p:cNvSpPr>
          <p:nvPr>
            <p:ph type="ctrTitle" hasCustomPrompt="1"/>
          </p:nvPr>
        </p:nvSpPr>
        <p:spPr>
          <a:xfrm>
            <a:off x="2409099" y="1947070"/>
            <a:ext cx="5492773" cy="1953295"/>
          </a:xfrm>
        </p:spPr>
        <p:txBody>
          <a:bodyPr lIns="0" tIns="0" rIns="0" bIns="0" anchor="t"/>
          <a:lstStyle>
            <a:lvl1pPr algn="l">
              <a:lnSpc>
                <a:spcPts val="7000"/>
              </a:lnSpc>
              <a:defRPr sz="7200" b="1">
                <a:solidFill>
                  <a:schemeClr val="bg1"/>
                </a:solidFill>
                <a:latin typeface="Helvetica" panose="020B0604020202020204" pitchFamily="34" charset="0"/>
                <a:cs typeface="Helvetica" panose="020B0604020202020204" pitchFamily="34" charset="0"/>
              </a:defRPr>
            </a:lvl1pPr>
          </a:lstStyle>
          <a:p>
            <a:r>
              <a:rPr lang="en-US"/>
              <a:t>Thank</a:t>
            </a:r>
            <a:br>
              <a:rPr lang="en-US"/>
            </a:br>
            <a:r>
              <a:rPr lang="en-US"/>
              <a:t>you</a:t>
            </a:r>
          </a:p>
        </p:txBody>
      </p:sp>
      <p:pic>
        <p:nvPicPr>
          <p:cNvPr id="8" name="Picture 7" descr="A picture containing drawing&#10;&#10;Description automatically generated">
            <a:extLst>
              <a:ext uri="{FF2B5EF4-FFF2-40B4-BE49-F238E27FC236}">
                <a16:creationId xmlns:a16="http://schemas.microsoft.com/office/drawing/2014/main" id="{B814067A-0829-423D-BEE1-58FC707C56FF}"/>
              </a:ext>
            </a:extLst>
          </p:cNvPr>
          <p:cNvPicPr>
            <a:picLocks noChangeAspect="1"/>
          </p:cNvPicPr>
          <p:nvPr userDrawn="1"/>
        </p:nvPicPr>
        <p:blipFill>
          <a:blip r:embed="rId3"/>
          <a:stretch>
            <a:fillRect/>
          </a:stretch>
        </p:blipFill>
        <p:spPr>
          <a:xfrm>
            <a:off x="10469279" y="336982"/>
            <a:ext cx="1280087" cy="1114504"/>
          </a:xfrm>
          <a:prstGeom prst="rect">
            <a:avLst/>
          </a:prstGeom>
        </p:spPr>
      </p:pic>
    </p:spTree>
    <p:extLst>
      <p:ext uri="{BB962C8B-B14F-4D97-AF65-F5344CB8AC3E}">
        <p14:creationId xmlns:p14="http://schemas.microsoft.com/office/powerpoint/2010/main" val="2907633925"/>
      </p:ext>
    </p:extLst>
  </p:cSld>
  <p:clrMapOvr>
    <a:masterClrMapping/>
  </p:clrMapOvr>
  <p:extLst>
    <p:ext uri="{DCECCB84-F9BA-43D5-87BE-67443E8EF086}">
      <p15:sldGuideLst xmlns:p15="http://schemas.microsoft.com/office/powerpoint/2012/main">
        <p15:guide id="1" orient="horz" pos="2160">
          <p15:clr>
            <a:srgbClr val="FBAE40"/>
          </p15:clr>
        </p15:guide>
        <p15:guide id="2" pos="38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E38E33-1F1D-486B-8420-5B27E61E9873}"/>
              </a:ext>
            </a:extLst>
          </p:cNvPr>
          <p:cNvPicPr>
            <a:picLocks noChangeAspect="1"/>
          </p:cNvPicPr>
          <p:nvPr userDrawn="1"/>
        </p:nvPicPr>
        <p:blipFill rotWithShape="1">
          <a:blip r:embed="rId2"/>
          <a:srcRect t="4245" b="4245"/>
          <a:stretch/>
        </p:blipFill>
        <p:spPr>
          <a:xfrm>
            <a:off x="0" y="0"/>
            <a:ext cx="12192000" cy="1431235"/>
          </a:xfrm>
          <a:prstGeom prst="rect">
            <a:avLst/>
          </a:prstGeom>
          <a:ln>
            <a:noFill/>
          </a:ln>
        </p:spPr>
      </p:pic>
      <p:cxnSp>
        <p:nvCxnSpPr>
          <p:cNvPr id="3" name="Straight Connector 2">
            <a:extLst>
              <a:ext uri="{FF2B5EF4-FFF2-40B4-BE49-F238E27FC236}">
                <a16:creationId xmlns:a16="http://schemas.microsoft.com/office/drawing/2014/main" id="{85559B61-6D59-48F9-AC74-483B25BC052B}"/>
              </a:ext>
            </a:extLst>
          </p:cNvPr>
          <p:cNvCxnSpPr>
            <a:cxnSpLocks/>
          </p:cNvCxnSpPr>
          <p:nvPr userDrawn="1"/>
        </p:nvCxnSpPr>
        <p:spPr>
          <a:xfrm>
            <a:off x="609976" y="934278"/>
            <a:ext cx="0" cy="496957"/>
          </a:xfrm>
          <a:prstGeom prst="line">
            <a:avLst/>
          </a:prstGeom>
          <a:ln w="12700">
            <a:solidFill>
              <a:srgbClr val="F6801F"/>
            </a:solidFill>
          </a:ln>
        </p:spPr>
        <p:style>
          <a:lnRef idx="3">
            <a:schemeClr val="accent5"/>
          </a:lnRef>
          <a:fillRef idx="0">
            <a:schemeClr val="accent5"/>
          </a:fillRef>
          <a:effectRef idx="2">
            <a:schemeClr val="accent5"/>
          </a:effectRef>
          <a:fontRef idx="minor">
            <a:schemeClr val="tx1"/>
          </a:fontRef>
        </p:style>
      </p:cxnSp>
      <p:sp>
        <p:nvSpPr>
          <p:cNvPr id="10" name="Rectangle 9">
            <a:extLst>
              <a:ext uri="{FF2B5EF4-FFF2-40B4-BE49-F238E27FC236}">
                <a16:creationId xmlns:a16="http://schemas.microsoft.com/office/drawing/2014/main" id="{5593C052-CF25-47EA-9A0D-50FD0BF78561}"/>
              </a:ext>
            </a:extLst>
          </p:cNvPr>
          <p:cNvSpPr/>
          <p:nvPr userDrawn="1"/>
        </p:nvSpPr>
        <p:spPr>
          <a:xfrm>
            <a:off x="0" y="6400799"/>
            <a:ext cx="12192000" cy="457200"/>
          </a:xfrm>
          <a:prstGeom prst="rect">
            <a:avLst/>
          </a:prstGeom>
          <a:solidFill>
            <a:srgbClr val="A51E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4">
            <a:extLst>
              <a:ext uri="{FF2B5EF4-FFF2-40B4-BE49-F238E27FC236}">
                <a16:creationId xmlns:a16="http://schemas.microsoft.com/office/drawing/2014/main" id="{97295112-DCC7-48F4-8716-6E480F346550}"/>
              </a:ext>
            </a:extLst>
          </p:cNvPr>
          <p:cNvSpPr>
            <a:spLocks noGrp="1"/>
          </p:cNvSpPr>
          <p:nvPr>
            <p:ph type="ftr" sz="quarter" idx="3"/>
          </p:nvPr>
        </p:nvSpPr>
        <p:spPr>
          <a:xfrm>
            <a:off x="6990442" y="6446837"/>
            <a:ext cx="4114800" cy="365125"/>
          </a:xfrm>
          <a:prstGeom prst="rect">
            <a:avLst/>
          </a:prstGeom>
        </p:spPr>
        <p:txBody>
          <a:bodyPr vert="horz" lIns="91440" tIns="45720" rIns="91440" bIns="45720" rtlCol="0" anchor="ctr"/>
          <a:lstStyle>
            <a:lvl1pPr algn="r">
              <a:defRPr sz="1200">
                <a:solidFill>
                  <a:schemeClr val="bg1"/>
                </a:solidFill>
              </a:defRPr>
            </a:lvl1pPr>
          </a:lstStyle>
          <a:p>
            <a:r>
              <a:rPr lang="en-US"/>
              <a:t>Looking Ahead</a:t>
            </a:r>
          </a:p>
        </p:txBody>
      </p:sp>
      <p:sp>
        <p:nvSpPr>
          <p:cNvPr id="12" name="Slide Number Placeholder 5">
            <a:extLst>
              <a:ext uri="{FF2B5EF4-FFF2-40B4-BE49-F238E27FC236}">
                <a16:creationId xmlns:a16="http://schemas.microsoft.com/office/drawing/2014/main" id="{EE9C6F49-DCB7-4557-A61D-0C82F11FB4B7}"/>
              </a:ext>
            </a:extLst>
          </p:cNvPr>
          <p:cNvSpPr>
            <a:spLocks noGrp="1"/>
          </p:cNvSpPr>
          <p:nvPr>
            <p:ph type="sldNum" sz="quarter" idx="4"/>
          </p:nvPr>
        </p:nvSpPr>
        <p:spPr>
          <a:xfrm>
            <a:off x="11123690" y="6446837"/>
            <a:ext cx="460220" cy="365125"/>
          </a:xfrm>
          <a:prstGeom prst="rect">
            <a:avLst/>
          </a:prstGeom>
        </p:spPr>
        <p:txBody>
          <a:bodyPr vert="horz" lIns="91440" tIns="45720" rIns="91440" bIns="45720" rtlCol="0" anchor="ctr"/>
          <a:lstStyle>
            <a:lvl1pPr algn="ctr">
              <a:defRPr sz="1200">
                <a:solidFill>
                  <a:schemeClr val="bg1"/>
                </a:solidFill>
              </a:defRPr>
            </a:lvl1pPr>
          </a:lstStyle>
          <a:p>
            <a:fld id="{00444626-245E-0646-B25F-0739C8FEA999}" type="slidenum">
              <a:rPr lang="en-US" smtClean="0"/>
              <a:pPr/>
              <a:t>‹#›</a:t>
            </a:fld>
            <a:endParaRPr lang="en-US"/>
          </a:p>
        </p:txBody>
      </p:sp>
      <p:cxnSp>
        <p:nvCxnSpPr>
          <p:cNvPr id="14" name="Straight Connector 13">
            <a:extLst>
              <a:ext uri="{FF2B5EF4-FFF2-40B4-BE49-F238E27FC236}">
                <a16:creationId xmlns:a16="http://schemas.microsoft.com/office/drawing/2014/main" id="{1952C975-F68C-4352-B054-3D77EB952391}"/>
              </a:ext>
            </a:extLst>
          </p:cNvPr>
          <p:cNvCxnSpPr/>
          <p:nvPr userDrawn="1"/>
        </p:nvCxnSpPr>
        <p:spPr>
          <a:xfrm>
            <a:off x="11114466" y="6515099"/>
            <a:ext cx="0" cy="2286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3DD0E2C6-2970-4AA1-B238-96DFD48DA1C7}"/>
              </a:ext>
            </a:extLst>
          </p:cNvPr>
          <p:cNvSpPr>
            <a:spLocks noGrp="1"/>
          </p:cNvSpPr>
          <p:nvPr>
            <p:ph type="title"/>
          </p:nvPr>
        </p:nvSpPr>
        <p:spPr>
          <a:xfrm>
            <a:off x="838200" y="934278"/>
            <a:ext cx="8124731" cy="496956"/>
          </a:xfrm>
        </p:spPr>
        <p:txBody>
          <a:bodyPr lIns="0" tIns="0" rIns="0" bIns="0"/>
          <a:lstStyle>
            <a:lvl1pPr>
              <a:defRPr sz="2400" b="1">
                <a:solidFill>
                  <a:schemeClr val="bg1"/>
                </a:solidFill>
                <a:latin typeface="Helvetica" panose="020B0604020202020204" pitchFamily="34" charset="0"/>
                <a:cs typeface="Helvetica" panose="020B0604020202020204" pitchFamily="34" charset="0"/>
              </a:defRPr>
            </a:lvl1pPr>
          </a:lstStyle>
          <a:p>
            <a:r>
              <a:rPr lang="en-US"/>
              <a:t>Click to edit Master title style</a:t>
            </a:r>
          </a:p>
        </p:txBody>
      </p:sp>
      <p:pic>
        <p:nvPicPr>
          <p:cNvPr id="16" name="Picture 15" descr="A close up of a logo&#10;&#10;Description automatically generated">
            <a:extLst>
              <a:ext uri="{FF2B5EF4-FFF2-40B4-BE49-F238E27FC236}">
                <a16:creationId xmlns:a16="http://schemas.microsoft.com/office/drawing/2014/main" id="{6F112997-4777-4344-BCDC-8F1A0CEB70A7}"/>
              </a:ext>
            </a:extLst>
          </p:cNvPr>
          <p:cNvPicPr>
            <a:picLocks noChangeAspect="1"/>
          </p:cNvPicPr>
          <p:nvPr userDrawn="1"/>
        </p:nvPicPr>
        <p:blipFill>
          <a:blip r:embed="rId3"/>
          <a:stretch>
            <a:fillRect/>
          </a:stretch>
        </p:blipFill>
        <p:spPr>
          <a:xfrm>
            <a:off x="-27162" y="-121781"/>
            <a:ext cx="3657600" cy="935665"/>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BFDAC509-699C-4315-8D0D-A36D1BF1A1ED}"/>
              </a:ext>
            </a:extLst>
          </p:cNvPr>
          <p:cNvPicPr>
            <a:picLocks noChangeAspect="1"/>
          </p:cNvPicPr>
          <p:nvPr userDrawn="1"/>
        </p:nvPicPr>
        <p:blipFill>
          <a:blip r:embed="rId4"/>
          <a:stretch>
            <a:fillRect/>
          </a:stretch>
        </p:blipFill>
        <p:spPr>
          <a:xfrm>
            <a:off x="10821818" y="255079"/>
            <a:ext cx="1057923" cy="921077"/>
          </a:xfrm>
          <a:prstGeom prst="rect">
            <a:avLst/>
          </a:prstGeom>
        </p:spPr>
      </p:pic>
    </p:spTree>
    <p:extLst>
      <p:ext uri="{BB962C8B-B14F-4D97-AF65-F5344CB8AC3E}">
        <p14:creationId xmlns:p14="http://schemas.microsoft.com/office/powerpoint/2010/main" val="3019151629"/>
      </p:ext>
    </p:extLst>
  </p:cSld>
  <p:clrMapOvr>
    <a:masterClrMapping/>
  </p:clrMapOvr>
  <p:extLst>
    <p:ext uri="{DCECCB84-F9BA-43D5-87BE-67443E8EF086}">
      <p15:sldGuideLst xmlns:p15="http://schemas.microsoft.com/office/powerpoint/2012/main">
        <p15:guide id="1" orient="horz" pos="2160">
          <p15:clr>
            <a:srgbClr val="FBAE40"/>
          </p15:clr>
        </p15:guide>
        <p15:guide id="2" pos="38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Dark Background Overlay">
    <p:spTree>
      <p:nvGrpSpPr>
        <p:cNvPr id="1" name=""/>
        <p:cNvGrpSpPr/>
        <p:nvPr/>
      </p:nvGrpSpPr>
      <p:grpSpPr>
        <a:xfrm>
          <a:off x="0" y="0"/>
          <a:ext cx="0" cy="0"/>
          <a:chOff x="0" y="0"/>
          <a:chExt cx="0" cy="0"/>
        </a:xfrm>
      </p:grpSpPr>
      <p:pic>
        <p:nvPicPr>
          <p:cNvPr id="7" name="Picture 6" descr="A sunset over a body of water&#10;&#10;Description automatically generated">
            <a:extLst>
              <a:ext uri="{FF2B5EF4-FFF2-40B4-BE49-F238E27FC236}">
                <a16:creationId xmlns:a16="http://schemas.microsoft.com/office/drawing/2014/main" id="{7528A1CC-0390-404D-AC93-CE2F4D2D3304}"/>
              </a:ext>
            </a:extLst>
          </p:cNvPr>
          <p:cNvPicPr>
            <a:picLocks noChangeAspect="1"/>
          </p:cNvPicPr>
          <p:nvPr userDrawn="1"/>
        </p:nvPicPr>
        <p:blipFill rotWithShape="1">
          <a:blip r:embed="rId2"/>
          <a:srcRect t="23361" r="5368" b="8729"/>
          <a:stretch/>
        </p:blipFill>
        <p:spPr>
          <a:xfrm>
            <a:off x="1524" y="910134"/>
            <a:ext cx="12188952" cy="5833565"/>
          </a:xfrm>
          <a:prstGeom prst="rect">
            <a:avLst/>
          </a:prstGeom>
        </p:spPr>
      </p:pic>
      <p:sp>
        <p:nvSpPr>
          <p:cNvPr id="15" name="Rectangle 14">
            <a:extLst>
              <a:ext uri="{FF2B5EF4-FFF2-40B4-BE49-F238E27FC236}">
                <a16:creationId xmlns:a16="http://schemas.microsoft.com/office/drawing/2014/main" id="{21C55FBF-276D-4D02-856D-C8E31BB5EE98}"/>
              </a:ext>
            </a:extLst>
          </p:cNvPr>
          <p:cNvSpPr/>
          <p:nvPr userDrawn="1"/>
        </p:nvSpPr>
        <p:spPr>
          <a:xfrm>
            <a:off x="1" y="1210172"/>
            <a:ext cx="12191999" cy="5304927"/>
          </a:xfrm>
          <a:prstGeom prst="rect">
            <a:avLst/>
          </a:prstGeom>
          <a:solidFill>
            <a:srgbClr val="002159">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50E38E33-1F1D-486B-8420-5B27E61E9873}"/>
              </a:ext>
            </a:extLst>
          </p:cNvPr>
          <p:cNvPicPr>
            <a:picLocks noChangeAspect="1"/>
          </p:cNvPicPr>
          <p:nvPr userDrawn="1"/>
        </p:nvPicPr>
        <p:blipFill rotWithShape="1">
          <a:blip r:embed="rId3"/>
          <a:srcRect t="4245" b="4245"/>
          <a:stretch/>
        </p:blipFill>
        <p:spPr>
          <a:xfrm>
            <a:off x="0" y="0"/>
            <a:ext cx="12192000" cy="1431235"/>
          </a:xfrm>
          <a:prstGeom prst="rect">
            <a:avLst/>
          </a:prstGeom>
          <a:ln>
            <a:noFill/>
          </a:ln>
        </p:spPr>
      </p:pic>
      <p:sp>
        <p:nvSpPr>
          <p:cNvPr id="10" name="Rectangle 9">
            <a:extLst>
              <a:ext uri="{FF2B5EF4-FFF2-40B4-BE49-F238E27FC236}">
                <a16:creationId xmlns:a16="http://schemas.microsoft.com/office/drawing/2014/main" id="{5593C052-CF25-47EA-9A0D-50FD0BF78561}"/>
              </a:ext>
            </a:extLst>
          </p:cNvPr>
          <p:cNvSpPr/>
          <p:nvPr userDrawn="1"/>
        </p:nvSpPr>
        <p:spPr>
          <a:xfrm>
            <a:off x="0" y="6400799"/>
            <a:ext cx="12192000" cy="457200"/>
          </a:xfrm>
          <a:prstGeom prst="rect">
            <a:avLst/>
          </a:prstGeom>
          <a:solidFill>
            <a:srgbClr val="A51E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4">
            <a:extLst>
              <a:ext uri="{FF2B5EF4-FFF2-40B4-BE49-F238E27FC236}">
                <a16:creationId xmlns:a16="http://schemas.microsoft.com/office/drawing/2014/main" id="{97295112-DCC7-48F4-8716-6E480F346550}"/>
              </a:ext>
            </a:extLst>
          </p:cNvPr>
          <p:cNvSpPr>
            <a:spLocks noGrp="1"/>
          </p:cNvSpPr>
          <p:nvPr>
            <p:ph type="ftr" sz="quarter" idx="3"/>
          </p:nvPr>
        </p:nvSpPr>
        <p:spPr>
          <a:xfrm>
            <a:off x="6990442" y="6446837"/>
            <a:ext cx="4114800" cy="365125"/>
          </a:xfrm>
          <a:prstGeom prst="rect">
            <a:avLst/>
          </a:prstGeom>
        </p:spPr>
        <p:txBody>
          <a:bodyPr vert="horz" lIns="91440" tIns="45720" rIns="91440" bIns="45720" rtlCol="0" anchor="ctr"/>
          <a:lstStyle>
            <a:lvl1pPr algn="r">
              <a:defRPr sz="1200">
                <a:solidFill>
                  <a:schemeClr val="bg1"/>
                </a:solidFill>
              </a:defRPr>
            </a:lvl1pPr>
          </a:lstStyle>
          <a:p>
            <a:r>
              <a:rPr lang="en-US"/>
              <a:t>Looking Ahead</a:t>
            </a:r>
          </a:p>
        </p:txBody>
      </p:sp>
      <p:sp>
        <p:nvSpPr>
          <p:cNvPr id="12" name="Slide Number Placeholder 5">
            <a:extLst>
              <a:ext uri="{FF2B5EF4-FFF2-40B4-BE49-F238E27FC236}">
                <a16:creationId xmlns:a16="http://schemas.microsoft.com/office/drawing/2014/main" id="{EE9C6F49-DCB7-4557-A61D-0C82F11FB4B7}"/>
              </a:ext>
            </a:extLst>
          </p:cNvPr>
          <p:cNvSpPr>
            <a:spLocks noGrp="1"/>
          </p:cNvSpPr>
          <p:nvPr>
            <p:ph type="sldNum" sz="quarter" idx="4"/>
          </p:nvPr>
        </p:nvSpPr>
        <p:spPr>
          <a:xfrm>
            <a:off x="11123690" y="6446837"/>
            <a:ext cx="460220" cy="365125"/>
          </a:xfrm>
          <a:prstGeom prst="rect">
            <a:avLst/>
          </a:prstGeom>
        </p:spPr>
        <p:txBody>
          <a:bodyPr vert="horz" lIns="91440" tIns="45720" rIns="91440" bIns="45720" rtlCol="0" anchor="ctr"/>
          <a:lstStyle>
            <a:lvl1pPr algn="ctr">
              <a:defRPr sz="1200">
                <a:solidFill>
                  <a:schemeClr val="bg1"/>
                </a:solidFill>
              </a:defRPr>
            </a:lvl1pPr>
          </a:lstStyle>
          <a:p>
            <a:fld id="{00444626-245E-0646-B25F-0739C8FEA999}" type="slidenum">
              <a:rPr lang="en-US" smtClean="0"/>
              <a:pPr/>
              <a:t>‹#›</a:t>
            </a:fld>
            <a:endParaRPr lang="en-US"/>
          </a:p>
        </p:txBody>
      </p:sp>
      <p:cxnSp>
        <p:nvCxnSpPr>
          <p:cNvPr id="14" name="Straight Connector 13">
            <a:extLst>
              <a:ext uri="{FF2B5EF4-FFF2-40B4-BE49-F238E27FC236}">
                <a16:creationId xmlns:a16="http://schemas.microsoft.com/office/drawing/2014/main" id="{1952C975-F68C-4352-B054-3D77EB952391}"/>
              </a:ext>
            </a:extLst>
          </p:cNvPr>
          <p:cNvCxnSpPr/>
          <p:nvPr userDrawn="1"/>
        </p:nvCxnSpPr>
        <p:spPr>
          <a:xfrm>
            <a:off x="11114466" y="6515099"/>
            <a:ext cx="0" cy="2286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1379699-500A-41CC-B388-C9D934A7A08F}"/>
              </a:ext>
            </a:extLst>
          </p:cNvPr>
          <p:cNvCxnSpPr>
            <a:cxnSpLocks/>
          </p:cNvCxnSpPr>
          <p:nvPr userDrawn="1"/>
        </p:nvCxnSpPr>
        <p:spPr>
          <a:xfrm>
            <a:off x="609976" y="934278"/>
            <a:ext cx="0" cy="496957"/>
          </a:xfrm>
          <a:prstGeom prst="line">
            <a:avLst/>
          </a:prstGeom>
          <a:ln w="12700">
            <a:solidFill>
              <a:srgbClr val="F6801F"/>
            </a:solidFill>
          </a:ln>
        </p:spPr>
        <p:style>
          <a:lnRef idx="3">
            <a:schemeClr val="accent5"/>
          </a:lnRef>
          <a:fillRef idx="0">
            <a:schemeClr val="accent5"/>
          </a:fillRef>
          <a:effectRef idx="2">
            <a:schemeClr val="accent5"/>
          </a:effectRef>
          <a:fontRef idx="minor">
            <a:schemeClr val="tx1"/>
          </a:fontRef>
        </p:style>
      </p:cxnSp>
      <p:sp>
        <p:nvSpPr>
          <p:cNvPr id="17" name="Title 1">
            <a:extLst>
              <a:ext uri="{FF2B5EF4-FFF2-40B4-BE49-F238E27FC236}">
                <a16:creationId xmlns:a16="http://schemas.microsoft.com/office/drawing/2014/main" id="{35965F96-E1C1-4281-A8BA-34668269D681}"/>
              </a:ext>
            </a:extLst>
          </p:cNvPr>
          <p:cNvSpPr>
            <a:spLocks noGrp="1"/>
          </p:cNvSpPr>
          <p:nvPr>
            <p:ph type="title"/>
          </p:nvPr>
        </p:nvSpPr>
        <p:spPr>
          <a:xfrm>
            <a:off x="838200" y="934278"/>
            <a:ext cx="8124731" cy="496956"/>
          </a:xfrm>
        </p:spPr>
        <p:txBody>
          <a:bodyPr lIns="0" tIns="0" rIns="0" bIns="0"/>
          <a:lstStyle>
            <a:lvl1pPr>
              <a:defRPr sz="2400" b="1">
                <a:solidFill>
                  <a:schemeClr val="bg1"/>
                </a:solidFill>
                <a:latin typeface="Helvetica" panose="020B0604020202020204" pitchFamily="34" charset="0"/>
                <a:cs typeface="Helvetica" panose="020B0604020202020204" pitchFamily="34" charset="0"/>
              </a:defRPr>
            </a:lvl1pPr>
          </a:lstStyle>
          <a:p>
            <a:r>
              <a:rPr lang="en-US"/>
              <a:t>Click to edit Master title style</a:t>
            </a:r>
          </a:p>
        </p:txBody>
      </p:sp>
      <p:pic>
        <p:nvPicPr>
          <p:cNvPr id="18" name="Picture 17" descr="A close up of a logo&#10;&#10;Description automatically generated">
            <a:extLst>
              <a:ext uri="{FF2B5EF4-FFF2-40B4-BE49-F238E27FC236}">
                <a16:creationId xmlns:a16="http://schemas.microsoft.com/office/drawing/2014/main" id="{93E87123-0B5D-45F6-987B-702505492F88}"/>
              </a:ext>
            </a:extLst>
          </p:cNvPr>
          <p:cNvPicPr>
            <a:picLocks noChangeAspect="1"/>
          </p:cNvPicPr>
          <p:nvPr userDrawn="1"/>
        </p:nvPicPr>
        <p:blipFill>
          <a:blip r:embed="rId4"/>
          <a:stretch>
            <a:fillRect/>
          </a:stretch>
        </p:blipFill>
        <p:spPr>
          <a:xfrm>
            <a:off x="-27162" y="-121781"/>
            <a:ext cx="3657600" cy="935665"/>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0CEAB799-D2E8-4F2C-AF2C-04E234D8D811}"/>
              </a:ext>
            </a:extLst>
          </p:cNvPr>
          <p:cNvPicPr>
            <a:picLocks noChangeAspect="1"/>
          </p:cNvPicPr>
          <p:nvPr userDrawn="1"/>
        </p:nvPicPr>
        <p:blipFill>
          <a:blip r:embed="rId5"/>
          <a:stretch>
            <a:fillRect/>
          </a:stretch>
        </p:blipFill>
        <p:spPr>
          <a:xfrm>
            <a:off x="10821818" y="255079"/>
            <a:ext cx="1057923" cy="921077"/>
          </a:xfrm>
          <a:prstGeom prst="rect">
            <a:avLst/>
          </a:prstGeom>
        </p:spPr>
      </p:pic>
      <p:sp>
        <p:nvSpPr>
          <p:cNvPr id="19" name="Content Placeholder 4">
            <a:extLst>
              <a:ext uri="{FF2B5EF4-FFF2-40B4-BE49-F238E27FC236}">
                <a16:creationId xmlns:a16="http://schemas.microsoft.com/office/drawing/2014/main" id="{745F2208-8462-4CBA-BEC4-268A0520033C}"/>
              </a:ext>
            </a:extLst>
          </p:cNvPr>
          <p:cNvSpPr>
            <a:spLocks noGrp="1"/>
          </p:cNvSpPr>
          <p:nvPr>
            <p:ph sz="quarter" idx="13"/>
          </p:nvPr>
        </p:nvSpPr>
        <p:spPr>
          <a:xfrm>
            <a:off x="6500813" y="1698220"/>
            <a:ext cx="5378450" cy="44211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4">
            <a:extLst>
              <a:ext uri="{FF2B5EF4-FFF2-40B4-BE49-F238E27FC236}">
                <a16:creationId xmlns:a16="http://schemas.microsoft.com/office/drawing/2014/main" id="{8FC352F9-0A38-48BD-BA24-1051A03B5D59}"/>
              </a:ext>
            </a:extLst>
          </p:cNvPr>
          <p:cNvSpPr>
            <a:spLocks noGrp="1"/>
          </p:cNvSpPr>
          <p:nvPr>
            <p:ph sz="quarter" idx="14"/>
          </p:nvPr>
        </p:nvSpPr>
        <p:spPr>
          <a:xfrm>
            <a:off x="609976" y="1698220"/>
            <a:ext cx="5378450" cy="44211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2127965"/>
      </p:ext>
    </p:extLst>
  </p:cSld>
  <p:clrMapOvr>
    <a:masterClrMapping/>
  </p:clrMapOvr>
  <p:extLst>
    <p:ext uri="{DCECCB84-F9BA-43D5-87BE-67443E8EF086}">
      <p15:sldGuideLst xmlns:p15="http://schemas.microsoft.com/office/powerpoint/2012/main">
        <p15:guide id="1" orient="horz" pos="2160">
          <p15:clr>
            <a:srgbClr val="FBAE40"/>
          </p15:clr>
        </p15:guide>
        <p15:guide id="2" pos="715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EE1DD4D9-3811-4428-B9FB-5FA7A0F5E6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10" name="Text Placeholder 2">
            <a:extLst>
              <a:ext uri="{FF2B5EF4-FFF2-40B4-BE49-F238E27FC236}">
                <a16:creationId xmlns:a16="http://schemas.microsoft.com/office/drawing/2014/main" id="{5CEB9BFF-D5C5-4582-B7F1-6367284DC3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a16="http://schemas.microsoft.com/office/drawing/2014/main" id="{BD5235E8-741E-4BC7-949A-13A00D7AF4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Helvetica" panose="020B0604020202020204" pitchFamily="34" charset="0"/>
                <a:cs typeface="Helvetica" panose="020B0604020202020204" pitchFamily="34" charset="0"/>
              </a:defRPr>
            </a:lvl1pPr>
          </a:lstStyle>
          <a:p>
            <a:r>
              <a:rPr lang="en-US"/>
              <a:t>Looking Ahead</a:t>
            </a:r>
          </a:p>
        </p:txBody>
      </p:sp>
      <p:sp>
        <p:nvSpPr>
          <p:cNvPr id="12" name="Slide Number Placeholder 5">
            <a:extLst>
              <a:ext uri="{FF2B5EF4-FFF2-40B4-BE49-F238E27FC236}">
                <a16:creationId xmlns:a16="http://schemas.microsoft.com/office/drawing/2014/main" id="{035D04D9-CC19-4FDA-B9EF-5CDF64F11C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Helvetica" panose="020B0604020202020204" pitchFamily="34" charset="0"/>
                <a:cs typeface="Helvetica" panose="020B0604020202020204" pitchFamily="34" charset="0"/>
              </a:defRPr>
            </a:lvl1pPr>
          </a:lstStyle>
          <a:p>
            <a:fld id="{00444626-245E-0646-B25F-0739C8FEA999}" type="slidenum">
              <a:rPr lang="en-US" smtClean="0"/>
              <a:pPr/>
              <a:t>‹#›</a:t>
            </a:fld>
            <a:endParaRPr lang="en-US"/>
          </a:p>
        </p:txBody>
      </p:sp>
    </p:spTree>
    <p:extLst>
      <p:ext uri="{BB962C8B-B14F-4D97-AF65-F5344CB8AC3E}">
        <p14:creationId xmlns:p14="http://schemas.microsoft.com/office/powerpoint/2010/main" val="57542364"/>
      </p:ext>
    </p:extLst>
  </p:cSld>
  <p:clrMap bg1="lt1" tx1="dk1" bg2="lt2" tx2="dk2" accent1="accent1" accent2="accent2" accent3="accent3" accent4="accent4" accent5="accent5" accent6="accent6" hlink="hlink" folHlink="folHlink"/>
  <p:sldLayoutIdLst>
    <p:sldLayoutId id="2147483662" r:id="rId1"/>
    <p:sldLayoutId id="2147483660" r:id="rId2"/>
    <p:sldLayoutId id="2147483669" r:id="rId3"/>
    <p:sldLayoutId id="2147483699" r:id="rId4"/>
    <p:sldLayoutId id="2147483675" r:id="rId5"/>
    <p:sldLayoutId id="2147483701" r:id="rId6"/>
    <p:sldLayoutId id="2147483702" r:id="rId7"/>
  </p:sldLayoutIdLst>
  <p:txStyles>
    <p:titleStyle>
      <a:lvl1pPr algn="l" defTabSz="914400" rtl="0" eaLnBrk="1" latinLnBrk="0" hangingPunct="1">
        <a:lnSpc>
          <a:spcPct val="90000"/>
        </a:lnSpc>
        <a:spcBef>
          <a:spcPct val="0"/>
        </a:spcBef>
        <a:buNone/>
        <a:defRPr sz="4400" kern="1200">
          <a:solidFill>
            <a:srgbClr val="031D42"/>
          </a:solidFill>
          <a:latin typeface="Flama Bold" panose="020000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31D42"/>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31D42"/>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31D42"/>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31D42"/>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31D42"/>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hyperlink" Target="mailto:procurementproposals@porthouston.com" TargetMode="Externa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 Id="rId9" Type="http://schemas.openxmlformats.org/officeDocument/2006/relationships/image" Target="../media/image1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7DE56133-3826-4E2C-96EE-F80CB8EC1179}"/>
              </a:ext>
            </a:extLst>
          </p:cNvPr>
          <p:cNvSpPr>
            <a:spLocks noGrp="1"/>
          </p:cNvSpPr>
          <p:nvPr>
            <p:ph type="ctrTitle"/>
          </p:nvPr>
        </p:nvSpPr>
        <p:spPr>
          <a:xfrm>
            <a:off x="2409099" y="1925441"/>
            <a:ext cx="9144000" cy="1953295"/>
          </a:xfrm>
        </p:spPr>
        <p:txBody>
          <a:bodyPr>
            <a:noAutofit/>
          </a:bodyPr>
          <a:lstStyle/>
          <a:p>
            <a:pPr>
              <a:lnSpc>
                <a:spcPct val="100000"/>
              </a:lnSpc>
            </a:pPr>
            <a:r>
              <a:rPr lang="en-US" sz="3600" dirty="0"/>
              <a:t>CSB-1964 TRASH DISPOSAL AND RECYCLING SERVICES</a:t>
            </a:r>
          </a:p>
        </p:txBody>
      </p:sp>
      <p:sp>
        <p:nvSpPr>
          <p:cNvPr id="13" name="Text Placeholder 12">
            <a:extLst>
              <a:ext uri="{FF2B5EF4-FFF2-40B4-BE49-F238E27FC236}">
                <a16:creationId xmlns:a16="http://schemas.microsoft.com/office/drawing/2014/main" id="{460F9E0F-60D7-46D3-9D0F-159EF3AA9C93}"/>
              </a:ext>
            </a:extLst>
          </p:cNvPr>
          <p:cNvSpPr>
            <a:spLocks noGrp="1"/>
          </p:cNvSpPr>
          <p:nvPr>
            <p:ph type="body" sz="quarter" idx="12"/>
          </p:nvPr>
        </p:nvSpPr>
        <p:spPr>
          <a:xfrm>
            <a:off x="2409099" y="1047404"/>
            <a:ext cx="5654246" cy="365759"/>
          </a:xfrm>
        </p:spPr>
        <p:txBody>
          <a:bodyPr>
            <a:noAutofit/>
          </a:bodyPr>
          <a:lstStyle/>
          <a:p>
            <a:r>
              <a:rPr lang="en-US" sz="2400" dirty="0"/>
              <a:t>PRE-BID CONFERENCE:</a:t>
            </a:r>
          </a:p>
        </p:txBody>
      </p:sp>
      <p:sp>
        <p:nvSpPr>
          <p:cNvPr id="14" name="Text Placeholder 13">
            <a:extLst>
              <a:ext uri="{FF2B5EF4-FFF2-40B4-BE49-F238E27FC236}">
                <a16:creationId xmlns:a16="http://schemas.microsoft.com/office/drawing/2014/main" id="{BB261A64-530C-4D2E-B225-10F87F8B3C9B}"/>
              </a:ext>
            </a:extLst>
          </p:cNvPr>
          <p:cNvSpPr>
            <a:spLocks noGrp="1"/>
          </p:cNvSpPr>
          <p:nvPr>
            <p:ph type="body" sz="quarter" idx="13"/>
          </p:nvPr>
        </p:nvSpPr>
        <p:spPr>
          <a:xfrm>
            <a:off x="3460966" y="3717486"/>
            <a:ext cx="2474321" cy="322500"/>
          </a:xfrm>
        </p:spPr>
        <p:txBody>
          <a:bodyPr vert="horz" lIns="91440" tIns="45720" rIns="91440" bIns="45720" rtlCol="0" anchor="t">
            <a:noAutofit/>
          </a:bodyPr>
          <a:lstStyle/>
          <a:p>
            <a:r>
              <a:rPr lang="en-US" sz="2000" dirty="0">
                <a:latin typeface="Helvetica"/>
                <a:cs typeface="Helvetica"/>
              </a:rPr>
              <a:t>August 17, 2021</a:t>
            </a:r>
          </a:p>
          <a:p>
            <a:r>
              <a:rPr lang="en-US" sz="2000" dirty="0">
                <a:latin typeface="Helvetica"/>
                <a:cs typeface="Helvetica"/>
              </a:rPr>
              <a:t>1:00 p.m. (CST)</a:t>
            </a:r>
            <a:endParaRPr lang="en-US" sz="2000" dirty="0"/>
          </a:p>
        </p:txBody>
      </p:sp>
    </p:spTree>
    <p:extLst>
      <p:ext uri="{BB962C8B-B14F-4D97-AF65-F5344CB8AC3E}">
        <p14:creationId xmlns:p14="http://schemas.microsoft.com/office/powerpoint/2010/main" val="14574128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5CA3A-DEA6-4BC8-9B6D-783A3D040A90}"/>
              </a:ext>
            </a:extLst>
          </p:cNvPr>
          <p:cNvSpPr>
            <a:spLocks noGrp="1"/>
          </p:cNvSpPr>
          <p:nvPr>
            <p:ph type="title"/>
          </p:nvPr>
        </p:nvSpPr>
        <p:spPr/>
        <p:txBody>
          <a:bodyPr/>
          <a:lstStyle/>
          <a:p>
            <a:r>
              <a:rPr lang="en-US"/>
              <a:t>SMALL BUSINESS REQUIREMENT</a:t>
            </a:r>
          </a:p>
        </p:txBody>
      </p:sp>
      <p:sp>
        <p:nvSpPr>
          <p:cNvPr id="5" name="Content Placeholder 3">
            <a:extLst>
              <a:ext uri="{FF2B5EF4-FFF2-40B4-BE49-F238E27FC236}">
                <a16:creationId xmlns:a16="http://schemas.microsoft.com/office/drawing/2014/main" id="{6D76323B-90F9-4A0A-9559-D3CFCB7A6534}"/>
              </a:ext>
            </a:extLst>
          </p:cNvPr>
          <p:cNvSpPr>
            <a:spLocks noGrp="1"/>
          </p:cNvSpPr>
          <p:nvPr>
            <p:ph type="body" sz="quarter" idx="11"/>
          </p:nvPr>
        </p:nvSpPr>
        <p:spPr>
          <a:xfrm>
            <a:off x="653143" y="1642424"/>
            <a:ext cx="10885714" cy="4497119"/>
          </a:xfrm>
        </p:spPr>
        <p:txBody>
          <a:bodyPr>
            <a:normAutofit fontScale="92500" lnSpcReduction="20000"/>
          </a:bodyPr>
          <a:lstStyle/>
          <a:p>
            <a:pPr marL="0" indent="0">
              <a:spcBef>
                <a:spcPts val="0"/>
              </a:spcBef>
              <a:buNone/>
            </a:pPr>
            <a:endParaRPr lang="en-US" sz="2000">
              <a:effectLst/>
              <a:ea typeface="Times New Roman" panose="02020603050405020304" pitchFamily="18" charset="0"/>
            </a:endParaRPr>
          </a:p>
          <a:p>
            <a:pPr marL="0" indent="0">
              <a:spcBef>
                <a:spcPts val="0"/>
              </a:spcBef>
              <a:buNone/>
            </a:pPr>
            <a:r>
              <a:rPr lang="en-US" sz="2000" b="1">
                <a:effectLst/>
                <a:ea typeface="Times New Roman" panose="02020603050405020304" pitchFamily="18" charset="0"/>
              </a:rPr>
              <a:t>Contractor is encouraged to and agrees it will endeavor to</a:t>
            </a:r>
            <a:r>
              <a:rPr lang="en-US" sz="2000">
                <a:effectLst/>
                <a:ea typeface="Times New Roman" panose="02020603050405020304" pitchFamily="18" charset="0"/>
              </a:rPr>
              <a:t>: </a:t>
            </a:r>
          </a:p>
          <a:p>
            <a:pPr marL="0" indent="0">
              <a:spcBef>
                <a:spcPts val="0"/>
              </a:spcBef>
              <a:buNone/>
            </a:pPr>
            <a:endParaRPr lang="en-US" sz="1800">
              <a:effectLst/>
              <a:ea typeface="Calibri" panose="020F0502020204030204" pitchFamily="34" charset="0"/>
            </a:endParaRPr>
          </a:p>
          <a:p>
            <a:pPr marL="457200" indent="-457200">
              <a:spcBef>
                <a:spcPts val="0"/>
              </a:spcBef>
              <a:buAutoNum type="arabicParenBoth"/>
            </a:pPr>
            <a:r>
              <a:rPr lang="en-US" sz="2000">
                <a:effectLst/>
                <a:ea typeface="Times New Roman" panose="02020603050405020304" pitchFamily="18" charset="0"/>
              </a:rPr>
              <a:t>Placing qualified small and minority businesses and women’s business enterprises on solicitation lists; </a:t>
            </a:r>
          </a:p>
          <a:p>
            <a:pPr marL="0" indent="0">
              <a:spcBef>
                <a:spcPts val="0"/>
              </a:spcBef>
              <a:buNone/>
            </a:pPr>
            <a:endParaRPr lang="en-US" sz="2000">
              <a:effectLst/>
              <a:ea typeface="Calibri" panose="020F0502020204030204" pitchFamily="34" charset="0"/>
            </a:endParaRPr>
          </a:p>
          <a:p>
            <a:pPr marL="0" marR="0" indent="0">
              <a:spcBef>
                <a:spcPts val="0"/>
              </a:spcBef>
              <a:spcAft>
                <a:spcPts val="0"/>
              </a:spcAft>
              <a:buNone/>
            </a:pPr>
            <a:r>
              <a:rPr lang="en-US" sz="2000">
                <a:effectLst/>
                <a:ea typeface="Times New Roman" panose="02020603050405020304" pitchFamily="18" charset="0"/>
              </a:rPr>
              <a:t>(2) Assuring that small and minority businesses, and women’s business enterprises are solicited whenever they are potential sources; </a:t>
            </a:r>
          </a:p>
          <a:p>
            <a:pPr marL="0" marR="0" indent="0">
              <a:spcBef>
                <a:spcPts val="0"/>
              </a:spcBef>
              <a:spcAft>
                <a:spcPts val="0"/>
              </a:spcAft>
              <a:buNone/>
            </a:pPr>
            <a:endParaRPr lang="en-US" sz="2000">
              <a:effectLst/>
              <a:ea typeface="Calibri" panose="020F0502020204030204" pitchFamily="34" charset="0"/>
            </a:endParaRPr>
          </a:p>
          <a:p>
            <a:pPr marL="0" marR="0" indent="0">
              <a:spcBef>
                <a:spcPts val="0"/>
              </a:spcBef>
              <a:spcAft>
                <a:spcPts val="0"/>
              </a:spcAft>
              <a:buNone/>
            </a:pPr>
            <a:r>
              <a:rPr lang="en-US" sz="2000">
                <a:effectLst/>
                <a:ea typeface="Times New Roman" panose="02020603050405020304" pitchFamily="18" charset="0"/>
              </a:rPr>
              <a:t>(3) Dividing total requirements, when economically feasible, into smaller tasks or quantities to permit maximum participation by small and minority businesses, and women’s business enterprises;</a:t>
            </a:r>
          </a:p>
          <a:p>
            <a:pPr marL="0" marR="0" indent="0">
              <a:spcBef>
                <a:spcPts val="0"/>
              </a:spcBef>
              <a:spcAft>
                <a:spcPts val="0"/>
              </a:spcAft>
              <a:buNone/>
            </a:pPr>
            <a:r>
              <a:rPr lang="en-US" sz="2000">
                <a:effectLst/>
                <a:ea typeface="Times New Roman" panose="02020603050405020304" pitchFamily="18" charset="0"/>
              </a:rPr>
              <a:t> </a:t>
            </a:r>
            <a:endParaRPr lang="en-US" sz="2000">
              <a:effectLst/>
              <a:ea typeface="Calibri" panose="020F0502020204030204" pitchFamily="34" charset="0"/>
            </a:endParaRPr>
          </a:p>
          <a:p>
            <a:pPr marL="0" marR="0" indent="0">
              <a:spcBef>
                <a:spcPts val="0"/>
              </a:spcBef>
              <a:spcAft>
                <a:spcPts val="0"/>
              </a:spcAft>
              <a:buNone/>
            </a:pPr>
            <a:r>
              <a:rPr lang="en-US" sz="2000">
                <a:effectLst/>
                <a:ea typeface="Times New Roman" panose="02020603050405020304" pitchFamily="18" charset="0"/>
              </a:rPr>
              <a:t>(4) Establishing delivery schedules, where the requirement permits, which encourage participation by small and minority businesses, and women’s business enterprises; </a:t>
            </a:r>
          </a:p>
          <a:p>
            <a:pPr marL="0" marR="0" indent="0">
              <a:spcBef>
                <a:spcPts val="0"/>
              </a:spcBef>
              <a:spcAft>
                <a:spcPts val="0"/>
              </a:spcAft>
              <a:buNone/>
            </a:pPr>
            <a:endParaRPr lang="en-US" sz="2000">
              <a:effectLst/>
              <a:ea typeface="Calibri" panose="020F0502020204030204" pitchFamily="34" charset="0"/>
            </a:endParaRPr>
          </a:p>
          <a:p>
            <a:pPr marL="0" marR="0" indent="0">
              <a:spcBef>
                <a:spcPts val="0"/>
              </a:spcBef>
              <a:spcAft>
                <a:spcPts val="0"/>
              </a:spcAft>
              <a:buNone/>
            </a:pPr>
            <a:r>
              <a:rPr lang="en-US" sz="2000">
                <a:effectLst/>
                <a:ea typeface="Times New Roman" panose="02020603050405020304" pitchFamily="18" charset="0"/>
              </a:rPr>
              <a:t>(5) Using the services and assistance, as appropriate, of such organizations as the Small Business Administration and the Minority Business Development Agency of the Department of Commerce; and </a:t>
            </a:r>
          </a:p>
          <a:p>
            <a:pPr marL="0" marR="0" indent="0">
              <a:spcBef>
                <a:spcPts val="0"/>
              </a:spcBef>
              <a:spcAft>
                <a:spcPts val="0"/>
              </a:spcAft>
              <a:buNone/>
            </a:pPr>
            <a:endParaRPr lang="en-US" sz="2000">
              <a:effectLst/>
              <a:ea typeface="Calibri" panose="020F0502020204030204" pitchFamily="34" charset="0"/>
            </a:endParaRPr>
          </a:p>
          <a:p>
            <a:pPr marL="0" marR="0" indent="0">
              <a:spcBef>
                <a:spcPts val="0"/>
              </a:spcBef>
              <a:spcAft>
                <a:spcPts val="0"/>
              </a:spcAft>
              <a:buNone/>
            </a:pPr>
            <a:r>
              <a:rPr lang="en-US" sz="2000">
                <a:effectLst/>
                <a:ea typeface="Times New Roman" panose="02020603050405020304" pitchFamily="18" charset="0"/>
              </a:rPr>
              <a:t>(6) Requiring the prime contractor, if subcontracts are to be let, to take the affirmative steps listed in paragraphs (b)(1) through (5) of this section. </a:t>
            </a:r>
            <a:endParaRPr lang="en-US" sz="3200"/>
          </a:p>
        </p:txBody>
      </p:sp>
      <p:sp>
        <p:nvSpPr>
          <p:cNvPr id="4" name="Slide Number Placeholder 45">
            <a:extLst>
              <a:ext uri="{FF2B5EF4-FFF2-40B4-BE49-F238E27FC236}">
                <a16:creationId xmlns:a16="http://schemas.microsoft.com/office/drawing/2014/main" id="{FEECA151-88C6-4C7C-80C3-545112880678}"/>
              </a:ext>
            </a:extLst>
          </p:cNvPr>
          <p:cNvSpPr>
            <a:spLocks noGrp="1"/>
          </p:cNvSpPr>
          <p:nvPr>
            <p:ph type="sldNum" sz="quarter" idx="4"/>
          </p:nvPr>
        </p:nvSpPr>
        <p:spPr>
          <a:xfrm>
            <a:off x="11123690" y="6492875"/>
            <a:ext cx="460220" cy="365125"/>
          </a:xfrm>
        </p:spPr>
        <p:txBody>
          <a:bodyPr/>
          <a:lstStyle/>
          <a:p>
            <a:fld id="{00444626-245E-0646-B25F-0739C8FEA999}" type="slidenum">
              <a:rPr lang="en-US" smtClean="0"/>
              <a:pPr/>
              <a:t>10</a:t>
            </a:fld>
            <a:endParaRPr lang="en-US"/>
          </a:p>
        </p:txBody>
      </p:sp>
    </p:spTree>
    <p:extLst>
      <p:ext uri="{BB962C8B-B14F-4D97-AF65-F5344CB8AC3E}">
        <p14:creationId xmlns:p14="http://schemas.microsoft.com/office/powerpoint/2010/main" val="13144183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97D39-7F69-4B17-B93A-C984B04313BC}"/>
              </a:ext>
            </a:extLst>
          </p:cNvPr>
          <p:cNvSpPr>
            <a:spLocks noGrp="1"/>
          </p:cNvSpPr>
          <p:nvPr>
            <p:ph type="title"/>
          </p:nvPr>
        </p:nvSpPr>
        <p:spPr/>
        <p:txBody>
          <a:bodyPr/>
          <a:lstStyle/>
          <a:p>
            <a:r>
              <a:rPr lang="en-US"/>
              <a:t>SMALL BUSINESS REQUIREMENTS</a:t>
            </a:r>
          </a:p>
        </p:txBody>
      </p:sp>
      <p:sp>
        <p:nvSpPr>
          <p:cNvPr id="5" name="Content Placeholder 3">
            <a:extLst>
              <a:ext uri="{FF2B5EF4-FFF2-40B4-BE49-F238E27FC236}">
                <a16:creationId xmlns:a16="http://schemas.microsoft.com/office/drawing/2014/main" id="{46C94715-0E52-467A-8EC2-C429B898B7E7}"/>
              </a:ext>
            </a:extLst>
          </p:cNvPr>
          <p:cNvSpPr>
            <a:spLocks noGrp="1"/>
          </p:cNvSpPr>
          <p:nvPr>
            <p:ph type="body" sz="quarter" idx="11"/>
          </p:nvPr>
        </p:nvSpPr>
        <p:spPr>
          <a:xfrm>
            <a:off x="609600" y="1701800"/>
            <a:ext cx="10826338" cy="4421188"/>
          </a:xfrm>
        </p:spPr>
        <p:txBody>
          <a:bodyPr>
            <a:normAutofit/>
          </a:bodyPr>
          <a:lstStyle/>
          <a:p>
            <a:pPr marL="0" marR="0" indent="0">
              <a:spcBef>
                <a:spcPts val="0"/>
              </a:spcBef>
              <a:spcAft>
                <a:spcPts val="0"/>
              </a:spcAft>
              <a:buNone/>
            </a:pPr>
            <a:r>
              <a:rPr lang="en-US" sz="1800">
                <a:effectLst/>
                <a:ea typeface="Times New Roman" panose="02020603050405020304" pitchFamily="18" charset="0"/>
              </a:rPr>
              <a:t>1) Place qualified small businesses and MWBEs on subcontractor and supplier solicitation lists; </a:t>
            </a:r>
          </a:p>
          <a:p>
            <a:pPr marL="0" marR="0" indent="0">
              <a:spcBef>
                <a:spcPts val="0"/>
              </a:spcBef>
              <a:spcAft>
                <a:spcPts val="0"/>
              </a:spcAft>
              <a:buNone/>
            </a:pPr>
            <a:endParaRPr lang="en-US" sz="1800">
              <a:effectLst/>
              <a:ea typeface="Calibri" panose="020F0502020204030204" pitchFamily="34" charset="0"/>
            </a:endParaRPr>
          </a:p>
          <a:p>
            <a:pPr marL="0" marR="0" indent="0">
              <a:spcBef>
                <a:spcPts val="0"/>
              </a:spcBef>
              <a:spcAft>
                <a:spcPts val="0"/>
              </a:spcAft>
              <a:buNone/>
            </a:pPr>
            <a:r>
              <a:rPr lang="en-US" sz="1800">
                <a:effectLst/>
                <a:ea typeface="Times New Roman" panose="02020603050405020304" pitchFamily="18" charset="0"/>
              </a:rPr>
              <a:t>2) Attempt to solicit small businesses and MWBEs whenever they are potential participants in the Work; </a:t>
            </a:r>
          </a:p>
          <a:p>
            <a:pPr marL="0" marR="0" indent="0">
              <a:spcBef>
                <a:spcPts val="0"/>
              </a:spcBef>
              <a:spcAft>
                <a:spcPts val="0"/>
              </a:spcAft>
              <a:buNone/>
            </a:pPr>
            <a:endParaRPr lang="en-US" sz="1800">
              <a:effectLst/>
              <a:ea typeface="Calibri" panose="020F0502020204030204" pitchFamily="34" charset="0"/>
            </a:endParaRPr>
          </a:p>
          <a:p>
            <a:pPr marL="0" marR="0" indent="0">
              <a:spcBef>
                <a:spcPts val="0"/>
              </a:spcBef>
              <a:spcAft>
                <a:spcPts val="0"/>
              </a:spcAft>
              <a:buNone/>
            </a:pPr>
            <a:r>
              <a:rPr lang="en-US" sz="1800">
                <a:effectLst/>
                <a:ea typeface="Times New Roman" panose="02020603050405020304" pitchFamily="18" charset="0"/>
              </a:rPr>
              <a:t>3) Divide total work requirements, when economically feasible, into smaller tasks or quantities to permit maximum participation by small businesses and MWBEs; </a:t>
            </a:r>
          </a:p>
          <a:p>
            <a:pPr marL="0" marR="0" indent="0">
              <a:spcBef>
                <a:spcPts val="0"/>
              </a:spcBef>
              <a:spcAft>
                <a:spcPts val="0"/>
              </a:spcAft>
              <a:buNone/>
            </a:pPr>
            <a:endParaRPr lang="en-US" sz="1800">
              <a:effectLst/>
              <a:ea typeface="Calibri" panose="020F0502020204030204" pitchFamily="34" charset="0"/>
            </a:endParaRPr>
          </a:p>
          <a:p>
            <a:pPr marL="0" marR="0" indent="0">
              <a:spcBef>
                <a:spcPts val="0"/>
              </a:spcBef>
              <a:spcAft>
                <a:spcPts val="0"/>
              </a:spcAft>
              <a:buNone/>
            </a:pPr>
            <a:r>
              <a:rPr lang="en-US" sz="1800">
                <a:effectLst/>
                <a:ea typeface="Times New Roman" panose="02020603050405020304" pitchFamily="18" charset="0"/>
              </a:rPr>
              <a:t>4) Establish delivery schedules, where requirements permit, which encourage participation by small businesses and MWBEs; and </a:t>
            </a:r>
          </a:p>
          <a:p>
            <a:pPr marL="0" marR="0" indent="0">
              <a:spcBef>
                <a:spcPts val="0"/>
              </a:spcBef>
              <a:spcAft>
                <a:spcPts val="0"/>
              </a:spcAft>
              <a:buNone/>
            </a:pPr>
            <a:endParaRPr lang="en-US" sz="1800">
              <a:effectLst/>
              <a:ea typeface="Calibri" panose="020F0502020204030204" pitchFamily="34" charset="0"/>
            </a:endParaRPr>
          </a:p>
          <a:p>
            <a:pPr marL="0" indent="0">
              <a:buNone/>
            </a:pPr>
            <a:r>
              <a:rPr lang="en-US" sz="1800">
                <a:effectLst/>
                <a:ea typeface="Times New Roman" panose="02020603050405020304" pitchFamily="18" charset="0"/>
              </a:rPr>
              <a:t>5) Use the services and assistance, as appropriate, of the Port Authority’s Business Equity Division in such aspirational efforts.</a:t>
            </a:r>
            <a:endParaRPr lang="en-US" sz="1800"/>
          </a:p>
          <a:p>
            <a:endParaRPr lang="en-US" sz="1800"/>
          </a:p>
        </p:txBody>
      </p:sp>
      <p:sp>
        <p:nvSpPr>
          <p:cNvPr id="4" name="Slide Number Placeholder 45">
            <a:extLst>
              <a:ext uri="{FF2B5EF4-FFF2-40B4-BE49-F238E27FC236}">
                <a16:creationId xmlns:a16="http://schemas.microsoft.com/office/drawing/2014/main" id="{F3AC6829-F521-48E8-9999-8BE4F1729A6D}"/>
              </a:ext>
            </a:extLst>
          </p:cNvPr>
          <p:cNvSpPr>
            <a:spLocks noGrp="1"/>
          </p:cNvSpPr>
          <p:nvPr>
            <p:ph type="sldNum" sz="quarter" idx="4"/>
          </p:nvPr>
        </p:nvSpPr>
        <p:spPr>
          <a:xfrm>
            <a:off x="11123690" y="6492875"/>
            <a:ext cx="460220" cy="365125"/>
          </a:xfrm>
        </p:spPr>
        <p:txBody>
          <a:bodyPr/>
          <a:lstStyle/>
          <a:p>
            <a:fld id="{00444626-245E-0646-B25F-0739C8FEA999}" type="slidenum">
              <a:rPr lang="en-US" smtClean="0"/>
              <a:pPr/>
              <a:t>11</a:t>
            </a:fld>
            <a:endParaRPr lang="en-US"/>
          </a:p>
        </p:txBody>
      </p:sp>
    </p:spTree>
    <p:extLst>
      <p:ext uri="{BB962C8B-B14F-4D97-AF65-F5344CB8AC3E}">
        <p14:creationId xmlns:p14="http://schemas.microsoft.com/office/powerpoint/2010/main" val="37129616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629D8-F31B-4678-99A2-0295A75BE375}"/>
              </a:ext>
            </a:extLst>
          </p:cNvPr>
          <p:cNvSpPr>
            <a:spLocks noGrp="1"/>
          </p:cNvSpPr>
          <p:nvPr>
            <p:ph type="ctrTitle"/>
          </p:nvPr>
        </p:nvSpPr>
        <p:spPr/>
        <p:txBody>
          <a:bodyPr/>
          <a:lstStyle/>
          <a:p>
            <a:r>
              <a:rPr lang="en-US"/>
              <a:t>Procurement Services</a:t>
            </a:r>
          </a:p>
        </p:txBody>
      </p:sp>
      <p:sp>
        <p:nvSpPr>
          <p:cNvPr id="3" name="Text Placeholder 2">
            <a:extLst>
              <a:ext uri="{FF2B5EF4-FFF2-40B4-BE49-F238E27FC236}">
                <a16:creationId xmlns:a16="http://schemas.microsoft.com/office/drawing/2014/main" id="{C1B98024-B867-472E-A93A-D88EBD26EC62}"/>
              </a:ext>
            </a:extLst>
          </p:cNvPr>
          <p:cNvSpPr>
            <a:spLocks noGrp="1"/>
          </p:cNvSpPr>
          <p:nvPr>
            <p:ph type="body" sz="quarter" idx="12"/>
          </p:nvPr>
        </p:nvSpPr>
        <p:spPr>
          <a:xfrm>
            <a:off x="2351201" y="911828"/>
            <a:ext cx="4215854" cy="418208"/>
          </a:xfrm>
        </p:spPr>
        <p:txBody>
          <a:bodyPr>
            <a:noAutofit/>
          </a:bodyPr>
          <a:lstStyle/>
          <a:p>
            <a:r>
              <a:rPr lang="en-US" sz="2000" dirty="0"/>
              <a:t>CSB-1954 Trash Disposal and Recycling Services</a:t>
            </a:r>
          </a:p>
        </p:txBody>
      </p:sp>
      <p:sp>
        <p:nvSpPr>
          <p:cNvPr id="5" name="Text Placeholder 4">
            <a:extLst>
              <a:ext uri="{FF2B5EF4-FFF2-40B4-BE49-F238E27FC236}">
                <a16:creationId xmlns:a16="http://schemas.microsoft.com/office/drawing/2014/main" id="{1AD14114-D976-418A-8E5B-9A954199E88F}"/>
              </a:ext>
            </a:extLst>
          </p:cNvPr>
          <p:cNvSpPr>
            <a:spLocks noGrp="1"/>
          </p:cNvSpPr>
          <p:nvPr>
            <p:ph type="body" sz="quarter" idx="14"/>
          </p:nvPr>
        </p:nvSpPr>
        <p:spPr>
          <a:xfrm>
            <a:off x="3373356" y="3773978"/>
            <a:ext cx="2977568" cy="659210"/>
          </a:xfrm>
        </p:spPr>
        <p:txBody>
          <a:bodyPr/>
          <a:lstStyle/>
          <a:p>
            <a:r>
              <a:rPr lang="en-US" sz="2000"/>
              <a:t>Tanika Chukwumerije,</a:t>
            </a:r>
          </a:p>
          <a:p>
            <a:r>
              <a:rPr lang="en-US" sz="2000"/>
              <a:t>Manager, Contracts</a:t>
            </a:r>
          </a:p>
        </p:txBody>
      </p:sp>
    </p:spTree>
    <p:extLst>
      <p:ext uri="{BB962C8B-B14F-4D97-AF65-F5344CB8AC3E}">
        <p14:creationId xmlns:p14="http://schemas.microsoft.com/office/powerpoint/2010/main" val="21266046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7B7EA-99CE-4057-AD8E-DD11129D6E33}"/>
              </a:ext>
            </a:extLst>
          </p:cNvPr>
          <p:cNvSpPr>
            <a:spLocks noGrp="1"/>
          </p:cNvSpPr>
          <p:nvPr>
            <p:ph type="title"/>
          </p:nvPr>
        </p:nvSpPr>
        <p:spPr/>
        <p:txBody>
          <a:bodyPr/>
          <a:lstStyle/>
          <a:p>
            <a:r>
              <a:rPr lang="en-US"/>
              <a:t>PROCUREMENT</a:t>
            </a:r>
          </a:p>
        </p:txBody>
      </p:sp>
      <p:sp>
        <p:nvSpPr>
          <p:cNvPr id="3" name="Content Placeholder 2">
            <a:extLst>
              <a:ext uri="{FF2B5EF4-FFF2-40B4-BE49-F238E27FC236}">
                <a16:creationId xmlns:a16="http://schemas.microsoft.com/office/drawing/2014/main" id="{A5140724-5BF5-4FD3-B9E8-79E07A679BC6}"/>
              </a:ext>
            </a:extLst>
          </p:cNvPr>
          <p:cNvSpPr txBox="1">
            <a:spLocks/>
          </p:cNvSpPr>
          <p:nvPr/>
        </p:nvSpPr>
        <p:spPr>
          <a:xfrm>
            <a:off x="628650" y="2018804"/>
            <a:ext cx="11294176" cy="4417621"/>
          </a:xfrm>
          <a:prstGeom prst="rect">
            <a:avLst/>
          </a:prstGeom>
        </p:spPr>
        <p:txBody>
          <a:bodyPr lIns="68580" tIns="34290" rIns="68580" bIns="3429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31D42"/>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31D42"/>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31D42"/>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31D42"/>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31D42"/>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No Contact Period- No communication between interested vendors and PHA staff during the active period</a:t>
            </a:r>
          </a:p>
          <a:p>
            <a:pPr lvl="1"/>
            <a:r>
              <a:rPr lang="en-US" dirty="0"/>
              <a:t>Technical questions should be submitted via </a:t>
            </a:r>
            <a:r>
              <a:rPr lang="en-US" dirty="0" err="1"/>
              <a:t>Buyspeed</a:t>
            </a:r>
            <a:endParaRPr lang="en-US" dirty="0"/>
          </a:p>
          <a:p>
            <a:pPr lvl="1"/>
            <a:r>
              <a:rPr lang="en-US" dirty="0">
                <a:latin typeface="Helvetica"/>
                <a:cs typeface="Helvetica"/>
              </a:rPr>
              <a:t>Last day to submit questions- 7 days before due date (9/8/2021) </a:t>
            </a:r>
            <a:endParaRPr lang="en-US" dirty="0"/>
          </a:p>
          <a:p>
            <a:r>
              <a:rPr lang="en-US" sz="2400" dirty="0"/>
              <a:t>Responses are due no later than 11 a.m. on 9/15/2021</a:t>
            </a:r>
          </a:p>
          <a:p>
            <a:r>
              <a:rPr lang="en-US" sz="2400" dirty="0"/>
              <a:t>Proposals must be submitted electronically via email to: </a:t>
            </a:r>
            <a:r>
              <a:rPr lang="en-US" sz="2400" dirty="0">
                <a:hlinkClick r:id="rId2"/>
              </a:rPr>
              <a:t>procurementproposals@porthouston.com</a:t>
            </a:r>
            <a:endParaRPr lang="en-US" sz="2400" dirty="0"/>
          </a:p>
          <a:p>
            <a:r>
              <a:rPr lang="en-US" sz="2400" dirty="0"/>
              <a:t>Use forms in the package</a:t>
            </a:r>
          </a:p>
          <a:p>
            <a:r>
              <a:rPr lang="en-US" sz="2400" dirty="0">
                <a:latin typeface="Helvetica"/>
                <a:cs typeface="Helvetica"/>
              </a:rPr>
              <a:t>Anticipated award date: 10/26/2021</a:t>
            </a:r>
            <a:endParaRPr lang="en-US" sz="2400" dirty="0"/>
          </a:p>
        </p:txBody>
      </p:sp>
      <p:sp>
        <p:nvSpPr>
          <p:cNvPr id="4" name="Slide Number Placeholder 45">
            <a:extLst>
              <a:ext uri="{FF2B5EF4-FFF2-40B4-BE49-F238E27FC236}">
                <a16:creationId xmlns:a16="http://schemas.microsoft.com/office/drawing/2014/main" id="{E9D03F7D-803C-49FD-A861-E44ABDABF94F}"/>
              </a:ext>
            </a:extLst>
          </p:cNvPr>
          <p:cNvSpPr>
            <a:spLocks noGrp="1"/>
          </p:cNvSpPr>
          <p:nvPr>
            <p:ph type="sldNum" sz="quarter" idx="4"/>
          </p:nvPr>
        </p:nvSpPr>
        <p:spPr>
          <a:xfrm>
            <a:off x="11123690" y="6492875"/>
            <a:ext cx="460220" cy="365125"/>
          </a:xfrm>
        </p:spPr>
        <p:txBody>
          <a:bodyPr/>
          <a:lstStyle/>
          <a:p>
            <a:fld id="{00444626-245E-0646-B25F-0739C8FEA999}" type="slidenum">
              <a:rPr lang="en-US" smtClean="0"/>
              <a:pPr/>
              <a:t>13</a:t>
            </a:fld>
            <a:endParaRPr lang="en-US"/>
          </a:p>
        </p:txBody>
      </p:sp>
    </p:spTree>
    <p:extLst>
      <p:ext uri="{BB962C8B-B14F-4D97-AF65-F5344CB8AC3E}">
        <p14:creationId xmlns:p14="http://schemas.microsoft.com/office/powerpoint/2010/main" val="14167200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3D65A-B4B3-439D-A12A-F1C651FF010B}"/>
              </a:ext>
            </a:extLst>
          </p:cNvPr>
          <p:cNvSpPr>
            <a:spLocks noGrp="1"/>
          </p:cNvSpPr>
          <p:nvPr>
            <p:ph type="title"/>
          </p:nvPr>
        </p:nvSpPr>
        <p:spPr/>
        <p:txBody>
          <a:bodyPr/>
          <a:lstStyle/>
          <a:p>
            <a:r>
              <a:rPr lang="en-US" dirty="0"/>
              <a:t>PROCUREMENT</a:t>
            </a:r>
          </a:p>
        </p:txBody>
      </p:sp>
      <p:sp>
        <p:nvSpPr>
          <p:cNvPr id="3" name="Content Placeholder 2">
            <a:extLst>
              <a:ext uri="{FF2B5EF4-FFF2-40B4-BE49-F238E27FC236}">
                <a16:creationId xmlns:a16="http://schemas.microsoft.com/office/drawing/2014/main" id="{CAA20836-3BD8-4B31-B55F-A01F19ED8709}"/>
              </a:ext>
            </a:extLst>
          </p:cNvPr>
          <p:cNvSpPr txBox="1">
            <a:spLocks/>
          </p:cNvSpPr>
          <p:nvPr/>
        </p:nvSpPr>
        <p:spPr>
          <a:xfrm>
            <a:off x="838200" y="1631853"/>
            <a:ext cx="10745710" cy="2521284"/>
          </a:xfrm>
          <a:prstGeom prst="rect">
            <a:avLst/>
          </a:prstGeom>
        </p:spPr>
        <p:txBody>
          <a:bodyPr lIns="68580" tIns="34290" rIns="68580" bIns="3429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31D42"/>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31D42"/>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31D42"/>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31D42"/>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31D42"/>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u="sng" dirty="0">
                <a:solidFill>
                  <a:srgbClr val="0D2145"/>
                </a:solidFill>
              </a:rPr>
              <a:t>Evaluation Criteria</a:t>
            </a:r>
          </a:p>
          <a:p>
            <a:pPr marL="0" indent="0" algn="l">
              <a:buNone/>
            </a:pPr>
            <a:r>
              <a:rPr lang="en-US" sz="2400" dirty="0">
                <a:solidFill>
                  <a:srgbClr val="0D2145"/>
                </a:solidFill>
              </a:rPr>
              <a:t>The Port Commission will award the contract to the </a:t>
            </a:r>
            <a:r>
              <a:rPr lang="en-US" sz="2400" u="sng" dirty="0">
                <a:solidFill>
                  <a:srgbClr val="0D2145"/>
                </a:solidFill>
              </a:rPr>
              <a:t>Responsible bidder </a:t>
            </a:r>
            <a:r>
              <a:rPr lang="en-US" sz="2400" dirty="0">
                <a:solidFill>
                  <a:srgbClr val="0D2145"/>
                </a:solidFill>
              </a:rPr>
              <a:t>submitting the </a:t>
            </a:r>
            <a:r>
              <a:rPr lang="en-US" sz="2400" u="sng" dirty="0">
                <a:solidFill>
                  <a:srgbClr val="0D2145"/>
                </a:solidFill>
              </a:rPr>
              <a:t>lowest and best bid.</a:t>
            </a:r>
            <a:endParaRPr lang="en-US" dirty="0">
              <a:solidFill>
                <a:srgbClr val="0D2145"/>
              </a:solidFill>
              <a:cs typeface="Arial"/>
            </a:endParaRPr>
          </a:p>
          <a:p>
            <a:pPr marL="0" indent="0" algn="l">
              <a:buNone/>
            </a:pPr>
            <a:r>
              <a:rPr lang="en-US" sz="1800" b="0" i="0" u="none" strike="noStrike" baseline="0" dirty="0">
                <a:latin typeface="ArialMT"/>
              </a:rPr>
              <a:t>In determining whether a bidder qualifies as “responsible” (i.e., eligible for award), a number of factors, including but not limited to the following, may be considered. A responsible bidder should:</a:t>
            </a:r>
          </a:p>
          <a:p>
            <a:pPr marL="0" indent="0" algn="l">
              <a:buNone/>
            </a:pPr>
            <a:r>
              <a:rPr lang="en-US" sz="1800" dirty="0">
                <a:latin typeface="ArialMT"/>
              </a:rPr>
              <a:t>1. </a:t>
            </a:r>
            <a:r>
              <a:rPr lang="en-US" sz="1800" b="0" i="0" u="none" strike="noStrike" baseline="0" dirty="0">
                <a:latin typeface="ArialMT"/>
              </a:rPr>
              <a:t>meet the applicable small business participation requirements, if any and</a:t>
            </a:r>
          </a:p>
          <a:p>
            <a:pPr marL="0" indent="0" algn="l">
              <a:buNone/>
            </a:pPr>
            <a:r>
              <a:rPr lang="en-US" sz="1800" b="0" i="0" u="none" strike="noStrike" baseline="0" dirty="0">
                <a:latin typeface="ArialMT"/>
              </a:rPr>
              <a:t>2. have the ability to comply with the required delivery or performance schedule, taking into consideration other business commitments;</a:t>
            </a:r>
          </a:p>
          <a:p>
            <a:pPr marL="0" indent="0" algn="l">
              <a:buNone/>
            </a:pPr>
            <a:r>
              <a:rPr lang="en-US" sz="1800" b="0" i="0" u="none" strike="noStrike" baseline="0" dirty="0">
                <a:latin typeface="ArialMT"/>
              </a:rPr>
              <a:t>3. have a satisfactory record of performance and integrity;</a:t>
            </a:r>
          </a:p>
          <a:p>
            <a:pPr marL="0" indent="0" algn="l">
              <a:buNone/>
            </a:pPr>
            <a:r>
              <a:rPr lang="en-US" sz="1800" b="0" i="0" u="none" strike="noStrike" baseline="0" dirty="0">
                <a:latin typeface="ArialMT"/>
              </a:rPr>
              <a:t>4. have a satisfactory safety and environmental record; and</a:t>
            </a:r>
          </a:p>
          <a:p>
            <a:pPr marL="0" indent="0" algn="l">
              <a:buNone/>
            </a:pPr>
            <a:r>
              <a:rPr lang="en-US" sz="1800" b="0" i="0" u="none" strike="noStrike" baseline="0" dirty="0">
                <a:latin typeface="ArialMT"/>
              </a:rPr>
              <a:t>5. have satisfactory references; and</a:t>
            </a:r>
          </a:p>
          <a:p>
            <a:pPr marL="0" indent="0" algn="l">
              <a:buNone/>
            </a:pPr>
            <a:r>
              <a:rPr lang="en-US" sz="1800" b="0" i="0" u="none" strike="noStrike" baseline="0" dirty="0">
                <a:latin typeface="ArialMT"/>
              </a:rPr>
              <a:t>6. have the necessary facilities, equipment, material, personnel, organization, experience, authorizations, technical skills, and financial resources to fulfill the terms of the contract for the Project.</a:t>
            </a:r>
            <a:endParaRPr lang="en-US" dirty="0">
              <a:solidFill>
                <a:srgbClr val="0D2145"/>
              </a:solidFill>
              <a:cs typeface="Arial"/>
            </a:endParaRPr>
          </a:p>
          <a:p>
            <a:pPr marL="0" indent="0">
              <a:buFont typeface="Arial" panose="020B0604020202020204" pitchFamily="34" charset="0"/>
              <a:buNone/>
            </a:pPr>
            <a:endParaRPr lang="en-US" dirty="0">
              <a:solidFill>
                <a:srgbClr val="0D2145"/>
              </a:solidFill>
              <a:cs typeface="Arial"/>
            </a:endParaRPr>
          </a:p>
          <a:p>
            <a:pPr marL="0" indent="0">
              <a:buFont typeface="Arial" panose="020B0604020202020204" pitchFamily="34" charset="0"/>
              <a:buNone/>
            </a:pPr>
            <a:endParaRPr lang="en-US" dirty="0">
              <a:solidFill>
                <a:srgbClr val="0D2145"/>
              </a:solidFill>
              <a:cs typeface="Arial"/>
            </a:endParaRPr>
          </a:p>
          <a:p>
            <a:pPr marL="0" indent="0">
              <a:buFont typeface="Arial" panose="020B0604020202020204" pitchFamily="34" charset="0"/>
              <a:buNone/>
            </a:pPr>
            <a:endParaRPr lang="en-US" dirty="0">
              <a:solidFill>
                <a:srgbClr val="0D2145"/>
              </a:solidFill>
              <a:cs typeface="Arial"/>
            </a:endParaRPr>
          </a:p>
        </p:txBody>
      </p:sp>
      <p:sp>
        <p:nvSpPr>
          <p:cNvPr id="5" name="Slide Number Placeholder 45">
            <a:extLst>
              <a:ext uri="{FF2B5EF4-FFF2-40B4-BE49-F238E27FC236}">
                <a16:creationId xmlns:a16="http://schemas.microsoft.com/office/drawing/2014/main" id="{60AF72AF-4DE1-48D3-9BC9-012B0C335509}"/>
              </a:ext>
            </a:extLst>
          </p:cNvPr>
          <p:cNvSpPr>
            <a:spLocks noGrp="1"/>
          </p:cNvSpPr>
          <p:nvPr>
            <p:ph type="sldNum" sz="quarter" idx="4"/>
          </p:nvPr>
        </p:nvSpPr>
        <p:spPr>
          <a:xfrm>
            <a:off x="11123690" y="6492875"/>
            <a:ext cx="460220" cy="365125"/>
          </a:xfrm>
        </p:spPr>
        <p:txBody>
          <a:bodyPr/>
          <a:lstStyle/>
          <a:p>
            <a:fld id="{00444626-245E-0646-B25F-0739C8FEA999}" type="slidenum">
              <a:rPr lang="en-US" smtClean="0"/>
              <a:pPr/>
              <a:t>14</a:t>
            </a:fld>
            <a:endParaRPr lang="en-US"/>
          </a:p>
        </p:txBody>
      </p:sp>
    </p:spTree>
    <p:extLst>
      <p:ext uri="{BB962C8B-B14F-4D97-AF65-F5344CB8AC3E}">
        <p14:creationId xmlns:p14="http://schemas.microsoft.com/office/powerpoint/2010/main" val="23579645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0C9A1-7601-45A9-A075-EAF1847C87C9}"/>
              </a:ext>
            </a:extLst>
          </p:cNvPr>
          <p:cNvSpPr>
            <a:spLocks noGrp="1"/>
          </p:cNvSpPr>
          <p:nvPr>
            <p:ph type="title"/>
          </p:nvPr>
        </p:nvSpPr>
        <p:spPr/>
        <p:txBody>
          <a:bodyPr/>
          <a:lstStyle/>
          <a:p>
            <a:r>
              <a:rPr lang="en-US" dirty="0"/>
              <a:t>PROCUREMENT</a:t>
            </a:r>
          </a:p>
        </p:txBody>
      </p:sp>
      <p:sp>
        <p:nvSpPr>
          <p:cNvPr id="3" name="Content Placeholder 2">
            <a:extLst>
              <a:ext uri="{FF2B5EF4-FFF2-40B4-BE49-F238E27FC236}">
                <a16:creationId xmlns:a16="http://schemas.microsoft.com/office/drawing/2014/main" id="{15D51E34-C652-4FA7-8732-721940FCC8BB}"/>
              </a:ext>
            </a:extLst>
          </p:cNvPr>
          <p:cNvSpPr txBox="1">
            <a:spLocks/>
          </p:cNvSpPr>
          <p:nvPr/>
        </p:nvSpPr>
        <p:spPr>
          <a:xfrm>
            <a:off x="607932" y="1696193"/>
            <a:ext cx="4732020" cy="4513753"/>
          </a:xfrm>
          <a:prstGeom prst="rect">
            <a:avLst/>
          </a:prstGeom>
        </p:spPr>
        <p:txBody>
          <a:bodyPr lIns="68580" tIns="34290" rIns="68580" bIns="3429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31D42"/>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31D42"/>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31D42"/>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31D42"/>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31D42"/>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p>
          <a:p>
            <a:pPr marL="0" indent="0">
              <a:buNone/>
            </a:pPr>
            <a:r>
              <a:rPr lang="en-US" dirty="0"/>
              <a:t>Proposal Response form:</a:t>
            </a:r>
          </a:p>
          <a:p>
            <a:pPr marL="0" indent="0">
              <a:buFont typeface="Arial" panose="020B0604020202020204" pitchFamily="34" charset="0"/>
              <a:buNone/>
            </a:pPr>
            <a:r>
              <a:rPr lang="en-US" dirty="0"/>
              <a:t>(Page 32 of CSB package)</a:t>
            </a:r>
          </a:p>
          <a:p>
            <a:pPr marL="0" indent="0">
              <a:buFont typeface="Arial" panose="020B0604020202020204" pitchFamily="34" charset="0"/>
              <a:buNone/>
            </a:pPr>
            <a:endParaRPr lang="en-US" dirty="0">
              <a:cs typeface="Arial"/>
            </a:endParaRPr>
          </a:p>
          <a:p>
            <a:pPr marL="0" indent="0">
              <a:buNone/>
            </a:pPr>
            <a:r>
              <a:rPr lang="en-US" dirty="0"/>
              <a:t>Page 2 of the Competitive Sealed Bid/Proposal	Response Form – 	Required Attachments</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sp>
        <p:nvSpPr>
          <p:cNvPr id="4" name="Right Arrow 5">
            <a:extLst>
              <a:ext uri="{FF2B5EF4-FFF2-40B4-BE49-F238E27FC236}">
                <a16:creationId xmlns:a16="http://schemas.microsoft.com/office/drawing/2014/main" id="{506AAC00-A679-4DA2-9589-003A9B4BD8CA}"/>
              </a:ext>
            </a:extLst>
          </p:cNvPr>
          <p:cNvSpPr>
            <a:spLocks noChangeArrowheads="1"/>
          </p:cNvSpPr>
          <p:nvPr/>
        </p:nvSpPr>
        <p:spPr bwMode="auto">
          <a:xfrm>
            <a:off x="6096000" y="4727012"/>
            <a:ext cx="1332344" cy="181337"/>
          </a:xfrm>
          <a:prstGeom prst="rightArrow">
            <a:avLst>
              <a:gd name="adj1" fmla="val 50000"/>
              <a:gd name="adj2" fmla="val 50024"/>
            </a:avLst>
          </a:prstGeom>
          <a:solidFill>
            <a:srgbClr val="F6801F"/>
          </a:solidFill>
          <a:ln w="9525" algn="ctr">
            <a:noFill/>
            <a:round/>
            <a:headEnd/>
            <a:tailEnd/>
          </a:ln>
        </p:spPr>
        <p:txBody>
          <a:bodyPr/>
          <a:lstStyle/>
          <a:p>
            <a:endParaRPr lang="en-US" sz="1400">
              <a:solidFill>
                <a:srgbClr val="FF0000"/>
              </a:solidFill>
            </a:endParaRPr>
          </a:p>
        </p:txBody>
      </p:sp>
      <p:pic>
        <p:nvPicPr>
          <p:cNvPr id="5" name="Picture 4">
            <a:extLst>
              <a:ext uri="{FF2B5EF4-FFF2-40B4-BE49-F238E27FC236}">
                <a16:creationId xmlns:a16="http://schemas.microsoft.com/office/drawing/2014/main" id="{2912FD6F-8348-46C0-BA00-ACCC63E90724}"/>
              </a:ext>
            </a:extLst>
          </p:cNvPr>
          <p:cNvPicPr>
            <a:picLocks noChangeAspect="1"/>
          </p:cNvPicPr>
          <p:nvPr/>
        </p:nvPicPr>
        <p:blipFill>
          <a:blip r:embed="rId2"/>
          <a:stretch>
            <a:fillRect/>
          </a:stretch>
        </p:blipFill>
        <p:spPr>
          <a:xfrm>
            <a:off x="7428344" y="1696193"/>
            <a:ext cx="4071265" cy="4599649"/>
          </a:xfrm>
          <a:prstGeom prst="rect">
            <a:avLst/>
          </a:prstGeom>
          <a:solidFill>
            <a:srgbClr val="F6801F"/>
          </a:solidFill>
        </p:spPr>
      </p:pic>
      <p:sp>
        <p:nvSpPr>
          <p:cNvPr id="6" name="Slide Number Placeholder 45">
            <a:extLst>
              <a:ext uri="{FF2B5EF4-FFF2-40B4-BE49-F238E27FC236}">
                <a16:creationId xmlns:a16="http://schemas.microsoft.com/office/drawing/2014/main" id="{62E76A05-5545-4402-AC42-41FE352EF273}"/>
              </a:ext>
            </a:extLst>
          </p:cNvPr>
          <p:cNvSpPr>
            <a:spLocks noGrp="1"/>
          </p:cNvSpPr>
          <p:nvPr>
            <p:ph type="sldNum" sz="quarter" idx="4"/>
          </p:nvPr>
        </p:nvSpPr>
        <p:spPr>
          <a:xfrm>
            <a:off x="11123690" y="6492875"/>
            <a:ext cx="460220" cy="365125"/>
          </a:xfrm>
        </p:spPr>
        <p:txBody>
          <a:bodyPr/>
          <a:lstStyle/>
          <a:p>
            <a:fld id="{00444626-245E-0646-B25F-0739C8FEA999}" type="slidenum">
              <a:rPr lang="en-US" smtClean="0"/>
              <a:pPr/>
              <a:t>15</a:t>
            </a:fld>
            <a:endParaRPr lang="en-US"/>
          </a:p>
        </p:txBody>
      </p:sp>
    </p:spTree>
    <p:extLst>
      <p:ext uri="{BB962C8B-B14F-4D97-AF65-F5344CB8AC3E}">
        <p14:creationId xmlns:p14="http://schemas.microsoft.com/office/powerpoint/2010/main" val="581393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repeatCount="indefinite" fill="remove" grpId="0" nodeType="withEffect">
                                  <p:stCondLst>
                                    <p:cond delay="0"/>
                                  </p:stCondLst>
                                  <p:endCondLst>
                                    <p:cond evt="onNext" delay="0">
                                      <p:tgtEl>
                                        <p:sldTgt/>
                                      </p:tgtEl>
                                    </p:cond>
                                  </p:endCondLst>
                                  <p:childTnLst>
                                    <p:animClr clrSpc="rgb" dir="cw">
                                      <p:cBhvr override="childStyle">
                                        <p:cTn id="6" dur="250" autoRev="1" fill="remove"/>
                                        <p:tgtEl>
                                          <p:spTgt spid="4"/>
                                        </p:tgtEl>
                                        <p:attrNameLst>
                                          <p:attrName>style.color</p:attrName>
                                        </p:attrNameLst>
                                      </p:cBhvr>
                                      <p:to>
                                        <a:schemeClr val="bg1"/>
                                      </p:to>
                                    </p:animClr>
                                    <p:animClr clrSpc="rgb" dir="cw">
                                      <p:cBhvr>
                                        <p:cTn id="7" dur="250" autoRev="1" fill="remove"/>
                                        <p:tgtEl>
                                          <p:spTgt spid="4"/>
                                        </p:tgtEl>
                                        <p:attrNameLst>
                                          <p:attrName>fillcolor</p:attrName>
                                        </p:attrNameLst>
                                      </p:cBhvr>
                                      <p:to>
                                        <a:schemeClr val="bg1"/>
                                      </p:to>
                                    </p:animClr>
                                    <p:set>
                                      <p:cBhvr>
                                        <p:cTn id="8" dur="250" autoRev="1" fill="remove"/>
                                        <p:tgtEl>
                                          <p:spTgt spid="4"/>
                                        </p:tgtEl>
                                        <p:attrNameLst>
                                          <p:attrName>fill.type</p:attrName>
                                        </p:attrNameLst>
                                      </p:cBhvr>
                                      <p:to>
                                        <p:strVal val="solid"/>
                                      </p:to>
                                    </p:set>
                                    <p:set>
                                      <p:cBhvr>
                                        <p:cTn id="9" dur="250" autoRev="1" fill="remove"/>
                                        <p:tgtEl>
                                          <p:spTgt spid="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764B2-05E2-4F68-AFD6-FFAF3F39CE02}"/>
              </a:ext>
            </a:extLst>
          </p:cNvPr>
          <p:cNvSpPr>
            <a:spLocks noGrp="1"/>
          </p:cNvSpPr>
          <p:nvPr>
            <p:ph type="ctrTitle"/>
          </p:nvPr>
        </p:nvSpPr>
        <p:spPr>
          <a:xfrm>
            <a:off x="2337377" y="2255829"/>
            <a:ext cx="9144000" cy="1953295"/>
          </a:xfrm>
        </p:spPr>
        <p:txBody>
          <a:bodyPr/>
          <a:lstStyle/>
          <a:p>
            <a:r>
              <a:rPr lang="en-US"/>
              <a:t>Scope of Services</a:t>
            </a:r>
          </a:p>
        </p:txBody>
      </p:sp>
      <p:sp>
        <p:nvSpPr>
          <p:cNvPr id="3" name="Text Placeholder 2">
            <a:extLst>
              <a:ext uri="{FF2B5EF4-FFF2-40B4-BE49-F238E27FC236}">
                <a16:creationId xmlns:a16="http://schemas.microsoft.com/office/drawing/2014/main" id="{A68ABA63-3D7B-4198-AB7B-82985926BB90}"/>
              </a:ext>
            </a:extLst>
          </p:cNvPr>
          <p:cNvSpPr>
            <a:spLocks noGrp="1"/>
          </p:cNvSpPr>
          <p:nvPr>
            <p:ph type="body" sz="quarter" idx="12"/>
          </p:nvPr>
        </p:nvSpPr>
        <p:spPr>
          <a:xfrm>
            <a:off x="2337375" y="814370"/>
            <a:ext cx="4562189" cy="465789"/>
          </a:xfrm>
        </p:spPr>
        <p:txBody>
          <a:bodyPr>
            <a:noAutofit/>
          </a:bodyPr>
          <a:lstStyle/>
          <a:p>
            <a:r>
              <a:rPr lang="en-US" sz="2000"/>
              <a:t>CSB-1954 Trash Disposal and Recycling Services</a:t>
            </a:r>
            <a:endParaRPr lang="en-US" sz="2000" dirty="0"/>
          </a:p>
        </p:txBody>
      </p:sp>
      <p:sp>
        <p:nvSpPr>
          <p:cNvPr id="5" name="Text Placeholder 4">
            <a:extLst>
              <a:ext uri="{FF2B5EF4-FFF2-40B4-BE49-F238E27FC236}">
                <a16:creationId xmlns:a16="http://schemas.microsoft.com/office/drawing/2014/main" id="{A5238A2D-00E5-49A8-BB87-D600097B43CC}"/>
              </a:ext>
            </a:extLst>
          </p:cNvPr>
          <p:cNvSpPr>
            <a:spLocks noGrp="1"/>
          </p:cNvSpPr>
          <p:nvPr>
            <p:ph type="body" sz="quarter" idx="14"/>
          </p:nvPr>
        </p:nvSpPr>
        <p:spPr>
          <a:xfrm>
            <a:off x="3488545" y="3591099"/>
            <a:ext cx="2995382" cy="1061106"/>
          </a:xfrm>
        </p:spPr>
        <p:txBody>
          <a:bodyPr/>
          <a:lstStyle/>
          <a:p>
            <a:r>
              <a:rPr lang="en-US" sz="1800" dirty="0"/>
              <a:t>Christopher Conti,</a:t>
            </a:r>
          </a:p>
          <a:p>
            <a:r>
              <a:rPr lang="en-US" sz="1800" dirty="0"/>
              <a:t>Facilities Manager</a:t>
            </a:r>
          </a:p>
        </p:txBody>
      </p:sp>
    </p:spTree>
    <p:extLst>
      <p:ext uri="{BB962C8B-B14F-4D97-AF65-F5344CB8AC3E}">
        <p14:creationId xmlns:p14="http://schemas.microsoft.com/office/powerpoint/2010/main" val="18669396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0C9A1-7601-45A9-A075-EAF1847C87C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5D51E34-C652-4FA7-8732-721940FCC8BB}"/>
              </a:ext>
            </a:extLst>
          </p:cNvPr>
          <p:cNvSpPr txBox="1">
            <a:spLocks/>
          </p:cNvSpPr>
          <p:nvPr/>
        </p:nvSpPr>
        <p:spPr>
          <a:xfrm>
            <a:off x="607932" y="1696193"/>
            <a:ext cx="4732020" cy="4513753"/>
          </a:xfrm>
          <a:prstGeom prst="rect">
            <a:avLst/>
          </a:prstGeom>
        </p:spPr>
        <p:txBody>
          <a:bodyPr lIns="68580" tIns="34290" rIns="68580" bIns="3429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31D42"/>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31D42"/>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31D42"/>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31D42"/>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31D42"/>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sp>
        <p:nvSpPr>
          <p:cNvPr id="6" name="Slide Number Placeholder 45">
            <a:extLst>
              <a:ext uri="{FF2B5EF4-FFF2-40B4-BE49-F238E27FC236}">
                <a16:creationId xmlns:a16="http://schemas.microsoft.com/office/drawing/2014/main" id="{62E76A05-5545-4402-AC42-41FE352EF273}"/>
              </a:ext>
            </a:extLst>
          </p:cNvPr>
          <p:cNvSpPr>
            <a:spLocks noGrp="1"/>
          </p:cNvSpPr>
          <p:nvPr>
            <p:ph type="sldNum" sz="quarter" idx="4"/>
          </p:nvPr>
        </p:nvSpPr>
        <p:spPr>
          <a:xfrm>
            <a:off x="11123690" y="6492875"/>
            <a:ext cx="460220" cy="365125"/>
          </a:xfrm>
        </p:spPr>
        <p:txBody>
          <a:bodyPr/>
          <a:lstStyle/>
          <a:p>
            <a:fld id="{00444626-245E-0646-B25F-0739C8FEA999}" type="slidenum">
              <a:rPr lang="en-US" smtClean="0"/>
              <a:pPr/>
              <a:t>17</a:t>
            </a:fld>
            <a:endParaRPr lang="en-US"/>
          </a:p>
        </p:txBody>
      </p:sp>
    </p:spTree>
    <p:extLst>
      <p:ext uri="{BB962C8B-B14F-4D97-AF65-F5344CB8AC3E}">
        <p14:creationId xmlns:p14="http://schemas.microsoft.com/office/powerpoint/2010/main" val="9296923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B699386-68BA-4665-A227-6436F7C20986}"/>
              </a:ext>
            </a:extLst>
          </p:cNvPr>
          <p:cNvSpPr>
            <a:spLocks noGrp="1"/>
          </p:cNvSpPr>
          <p:nvPr>
            <p:ph type="sldNum" sz="quarter" idx="4"/>
          </p:nvPr>
        </p:nvSpPr>
        <p:spPr/>
        <p:txBody>
          <a:bodyPr/>
          <a:lstStyle/>
          <a:p>
            <a:fld id="{00444626-245E-0646-B25F-0739C8FEA999}" type="slidenum">
              <a:rPr lang="en-US" smtClean="0"/>
              <a:pPr/>
              <a:t>18</a:t>
            </a:fld>
            <a:endParaRPr lang="en-US"/>
          </a:p>
        </p:txBody>
      </p:sp>
      <p:sp>
        <p:nvSpPr>
          <p:cNvPr id="4" name="Title 3">
            <a:extLst>
              <a:ext uri="{FF2B5EF4-FFF2-40B4-BE49-F238E27FC236}">
                <a16:creationId xmlns:a16="http://schemas.microsoft.com/office/drawing/2014/main" id="{325F630F-7FA0-4195-98A2-CA24E359C254}"/>
              </a:ext>
            </a:extLst>
          </p:cNvPr>
          <p:cNvSpPr>
            <a:spLocks noGrp="1"/>
          </p:cNvSpPr>
          <p:nvPr>
            <p:ph type="title"/>
          </p:nvPr>
        </p:nvSpPr>
        <p:spPr/>
        <p:txBody>
          <a:bodyPr>
            <a:normAutofit/>
          </a:bodyPr>
          <a:lstStyle/>
          <a:p>
            <a:r>
              <a:rPr lang="en-US" dirty="0"/>
              <a:t>CSB-1964 Trash Disposal and Recycling Services</a:t>
            </a:r>
          </a:p>
        </p:txBody>
      </p:sp>
      <p:sp>
        <p:nvSpPr>
          <p:cNvPr id="5" name="Content Placeholder 4">
            <a:extLst>
              <a:ext uri="{FF2B5EF4-FFF2-40B4-BE49-F238E27FC236}">
                <a16:creationId xmlns:a16="http://schemas.microsoft.com/office/drawing/2014/main" id="{64CCA6A6-8E5D-42A9-A497-15497AC09512}"/>
              </a:ext>
            </a:extLst>
          </p:cNvPr>
          <p:cNvSpPr>
            <a:spLocks noGrp="1"/>
          </p:cNvSpPr>
          <p:nvPr>
            <p:ph sz="quarter" idx="13"/>
          </p:nvPr>
        </p:nvSpPr>
        <p:spPr>
          <a:xfrm>
            <a:off x="3406775" y="3063875"/>
            <a:ext cx="5378450" cy="1700559"/>
          </a:xfrm>
        </p:spPr>
        <p:txBody>
          <a:bodyPr>
            <a:normAutofit/>
          </a:bodyPr>
          <a:lstStyle/>
          <a:p>
            <a:pPr marL="0" indent="0" algn="ctr">
              <a:buNone/>
            </a:pPr>
            <a:r>
              <a:rPr lang="en-US" sz="5400" b="1"/>
              <a:t>QUESTIONS?</a:t>
            </a:r>
          </a:p>
        </p:txBody>
      </p:sp>
    </p:spTree>
    <p:extLst>
      <p:ext uri="{BB962C8B-B14F-4D97-AF65-F5344CB8AC3E}">
        <p14:creationId xmlns:p14="http://schemas.microsoft.com/office/powerpoint/2010/main" val="18688511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C19F5-7B38-4C0D-848F-9D0F73FB6C65}"/>
              </a:ext>
            </a:extLst>
          </p:cNvPr>
          <p:cNvSpPr>
            <a:spLocks noGrp="1"/>
          </p:cNvSpPr>
          <p:nvPr>
            <p:ph type="ctrTitle"/>
          </p:nvPr>
        </p:nvSpPr>
        <p:spPr/>
        <p:txBody>
          <a:bodyPr/>
          <a:lstStyle/>
          <a:p>
            <a:endParaRPr lang="en-US"/>
          </a:p>
        </p:txBody>
      </p:sp>
    </p:spTree>
    <p:extLst>
      <p:ext uri="{BB962C8B-B14F-4D97-AF65-F5344CB8AC3E}">
        <p14:creationId xmlns:p14="http://schemas.microsoft.com/office/powerpoint/2010/main" val="3174801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FB33CCE-ACC4-4A52-9B8B-7E15C1A33587}"/>
              </a:ext>
            </a:extLst>
          </p:cNvPr>
          <p:cNvSpPr>
            <a:spLocks noGrp="1"/>
          </p:cNvSpPr>
          <p:nvPr>
            <p:ph type="title"/>
          </p:nvPr>
        </p:nvSpPr>
        <p:spPr/>
        <p:txBody>
          <a:bodyPr/>
          <a:lstStyle/>
          <a:p>
            <a:r>
              <a:rPr lang="en-US"/>
              <a:t>AGENDA</a:t>
            </a:r>
          </a:p>
        </p:txBody>
      </p:sp>
      <p:sp>
        <p:nvSpPr>
          <p:cNvPr id="7" name="Text Placeholder 6">
            <a:extLst>
              <a:ext uri="{FF2B5EF4-FFF2-40B4-BE49-F238E27FC236}">
                <a16:creationId xmlns:a16="http://schemas.microsoft.com/office/drawing/2014/main" id="{9BD3CF0D-C8F0-4A59-8ACE-AF3ECEB89C61}"/>
              </a:ext>
            </a:extLst>
          </p:cNvPr>
          <p:cNvSpPr>
            <a:spLocks noGrp="1"/>
          </p:cNvSpPr>
          <p:nvPr>
            <p:ph type="body" sz="quarter" idx="11"/>
          </p:nvPr>
        </p:nvSpPr>
        <p:spPr>
          <a:xfrm>
            <a:off x="609599" y="1701800"/>
            <a:ext cx="11420105" cy="4421188"/>
          </a:xfrm>
        </p:spPr>
        <p:txBody>
          <a:bodyPr>
            <a:normAutofit/>
          </a:bodyPr>
          <a:lstStyle/>
          <a:p>
            <a:pPr lvl="1"/>
            <a:endParaRPr lang="en-US" sz="2000"/>
          </a:p>
          <a:p>
            <a:pPr marL="457200" lvl="1" indent="0">
              <a:buNone/>
            </a:pPr>
            <a:endParaRPr lang="en-US" sz="2000"/>
          </a:p>
        </p:txBody>
      </p:sp>
      <p:sp>
        <p:nvSpPr>
          <p:cNvPr id="4" name="TextBox 3">
            <a:extLst>
              <a:ext uri="{FF2B5EF4-FFF2-40B4-BE49-F238E27FC236}">
                <a16:creationId xmlns:a16="http://schemas.microsoft.com/office/drawing/2014/main" id="{B031323B-6436-4094-B61C-16095D881CF1}"/>
              </a:ext>
            </a:extLst>
          </p:cNvPr>
          <p:cNvSpPr txBox="1"/>
          <p:nvPr/>
        </p:nvSpPr>
        <p:spPr>
          <a:xfrm>
            <a:off x="838200" y="2352924"/>
            <a:ext cx="6109854" cy="2677656"/>
          </a:xfrm>
          <a:prstGeom prst="rect">
            <a:avLst/>
          </a:prstGeom>
          <a:noFill/>
        </p:spPr>
        <p:txBody>
          <a:bodyPr wrap="square">
            <a:spAutoFit/>
          </a:bodyPr>
          <a:lstStyle/>
          <a:p>
            <a:pPr marL="385763" indent="-385763">
              <a:buFont typeface="Arial" panose="020B0604020202020204" pitchFamily="34" charset="0"/>
              <a:buChar char="•"/>
            </a:pPr>
            <a:r>
              <a:rPr lang="en-US" sz="2800" dirty="0">
                <a:solidFill>
                  <a:srgbClr val="0D2145"/>
                </a:solidFill>
                <a:latin typeface="Helvetica" panose="020B0604020202020204" pitchFamily="34" charset="0"/>
                <a:cs typeface="Helvetica" panose="020B0604020202020204" pitchFamily="34" charset="0"/>
              </a:rPr>
              <a:t>Pre-Bid Conference House Rules</a:t>
            </a:r>
          </a:p>
          <a:p>
            <a:pPr marL="385763" indent="-385763">
              <a:buFont typeface="Arial" panose="020B0604020202020204" pitchFamily="34" charset="0"/>
              <a:buChar char="•"/>
            </a:pPr>
            <a:r>
              <a:rPr lang="en-US" sz="2800" dirty="0">
                <a:solidFill>
                  <a:srgbClr val="0D2145"/>
                </a:solidFill>
                <a:latin typeface="Helvetica" panose="020B0604020202020204" pitchFamily="34" charset="0"/>
                <a:cs typeface="Helvetica" panose="020B0604020202020204" pitchFamily="34" charset="0"/>
              </a:rPr>
              <a:t>Port Commission</a:t>
            </a:r>
          </a:p>
          <a:p>
            <a:pPr marL="385763" indent="-385763">
              <a:buFont typeface="Arial" panose="020B0604020202020204" pitchFamily="34" charset="0"/>
              <a:buChar char="•"/>
            </a:pPr>
            <a:r>
              <a:rPr lang="en-US" sz="2800" dirty="0">
                <a:solidFill>
                  <a:srgbClr val="0D2145"/>
                </a:solidFill>
                <a:latin typeface="Helvetica" panose="020B0604020202020204" pitchFamily="34" charset="0"/>
                <a:cs typeface="Helvetica" panose="020B0604020202020204" pitchFamily="34" charset="0"/>
              </a:rPr>
              <a:t>Business Equity </a:t>
            </a:r>
          </a:p>
          <a:p>
            <a:pPr marL="385763" indent="-385763">
              <a:buFont typeface="Arial" panose="020B0604020202020204" pitchFamily="34" charset="0"/>
              <a:buChar char="•"/>
            </a:pPr>
            <a:r>
              <a:rPr lang="en-US" sz="2800" dirty="0">
                <a:solidFill>
                  <a:srgbClr val="0D2145"/>
                </a:solidFill>
                <a:latin typeface="Helvetica" panose="020B0604020202020204" pitchFamily="34" charset="0"/>
                <a:cs typeface="Helvetica" panose="020B0604020202020204" pitchFamily="34" charset="0"/>
              </a:rPr>
              <a:t>Procurement Services</a:t>
            </a:r>
          </a:p>
          <a:p>
            <a:pPr marL="385763" indent="-385763">
              <a:buFont typeface="Arial" panose="020B0604020202020204" pitchFamily="34" charset="0"/>
              <a:buChar char="•"/>
            </a:pPr>
            <a:r>
              <a:rPr lang="en-US" sz="2800" dirty="0">
                <a:solidFill>
                  <a:srgbClr val="0D2145"/>
                </a:solidFill>
                <a:latin typeface="Helvetica" panose="020B0604020202020204" pitchFamily="34" charset="0"/>
                <a:cs typeface="Helvetica" panose="020B0604020202020204" pitchFamily="34" charset="0"/>
              </a:rPr>
              <a:t>Scope of Services</a:t>
            </a:r>
          </a:p>
          <a:p>
            <a:pPr marL="385763" indent="-385763">
              <a:buFont typeface="Arial" panose="020B0604020202020204" pitchFamily="34" charset="0"/>
              <a:buChar char="•"/>
            </a:pPr>
            <a:r>
              <a:rPr lang="en-US" sz="2800" dirty="0">
                <a:solidFill>
                  <a:srgbClr val="0D2145"/>
                </a:solidFill>
                <a:latin typeface="Helvetica" panose="020B0604020202020204" pitchFamily="34" charset="0"/>
                <a:cs typeface="Helvetica" panose="020B0604020202020204" pitchFamily="34" charset="0"/>
              </a:rPr>
              <a:t>Q/A</a:t>
            </a:r>
          </a:p>
        </p:txBody>
      </p:sp>
      <p:sp>
        <p:nvSpPr>
          <p:cNvPr id="8" name="Slide Number Placeholder 45">
            <a:extLst>
              <a:ext uri="{FF2B5EF4-FFF2-40B4-BE49-F238E27FC236}">
                <a16:creationId xmlns:a16="http://schemas.microsoft.com/office/drawing/2014/main" id="{83AFFB3E-8534-4226-9F7C-A836FA1BAC41}"/>
              </a:ext>
            </a:extLst>
          </p:cNvPr>
          <p:cNvSpPr>
            <a:spLocks noGrp="1"/>
          </p:cNvSpPr>
          <p:nvPr>
            <p:ph type="sldNum" sz="quarter" idx="4"/>
          </p:nvPr>
        </p:nvSpPr>
        <p:spPr>
          <a:xfrm>
            <a:off x="11123690" y="6492875"/>
            <a:ext cx="460220" cy="365125"/>
          </a:xfrm>
        </p:spPr>
        <p:txBody>
          <a:bodyPr/>
          <a:lstStyle/>
          <a:p>
            <a:fld id="{00444626-245E-0646-B25F-0739C8FEA999}" type="slidenum">
              <a:rPr lang="en-US" smtClean="0"/>
              <a:pPr/>
              <a:t>2</a:t>
            </a:fld>
            <a:endParaRPr lang="en-US"/>
          </a:p>
        </p:txBody>
      </p:sp>
    </p:spTree>
    <p:extLst>
      <p:ext uri="{BB962C8B-B14F-4D97-AF65-F5344CB8AC3E}">
        <p14:creationId xmlns:p14="http://schemas.microsoft.com/office/powerpoint/2010/main" val="6694016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F9C0-12AC-41D6-99B9-2DF383060A19}"/>
              </a:ext>
            </a:extLst>
          </p:cNvPr>
          <p:cNvSpPr>
            <a:spLocks noGrp="1"/>
          </p:cNvSpPr>
          <p:nvPr>
            <p:ph type="title"/>
          </p:nvPr>
        </p:nvSpPr>
        <p:spPr/>
        <p:txBody>
          <a:bodyPr/>
          <a:lstStyle/>
          <a:p>
            <a:r>
              <a:rPr lang="en-US" dirty="0"/>
              <a:t>PRE-BID CONFERENCE HOUSE RULES</a:t>
            </a:r>
          </a:p>
        </p:txBody>
      </p:sp>
      <p:sp>
        <p:nvSpPr>
          <p:cNvPr id="3" name="Text Placeholder 2">
            <a:extLst>
              <a:ext uri="{FF2B5EF4-FFF2-40B4-BE49-F238E27FC236}">
                <a16:creationId xmlns:a16="http://schemas.microsoft.com/office/drawing/2014/main" id="{77EB7392-1CB5-40BD-9B59-CBB03E8AD49E}"/>
              </a:ext>
            </a:extLst>
          </p:cNvPr>
          <p:cNvSpPr>
            <a:spLocks noGrp="1"/>
          </p:cNvSpPr>
          <p:nvPr>
            <p:ph type="body" sz="quarter" idx="11"/>
          </p:nvPr>
        </p:nvSpPr>
        <p:spPr>
          <a:xfrm>
            <a:off x="609599" y="2153062"/>
            <a:ext cx="10505705" cy="3770660"/>
          </a:xfrm>
        </p:spPr>
        <p:txBody>
          <a:bodyPr vert="horz" lIns="91440" tIns="45720" rIns="91440" bIns="45720" rtlCol="0" anchor="t">
            <a:normAutofit/>
          </a:bodyPr>
          <a:lstStyle/>
          <a:p>
            <a:r>
              <a:rPr lang="en-US" sz="2800">
                <a:solidFill>
                  <a:srgbClr val="0D2145"/>
                </a:solidFill>
              </a:rPr>
              <a:t>Attendees will begin the meeting in listen-only mode.</a:t>
            </a:r>
          </a:p>
          <a:p>
            <a:r>
              <a:rPr lang="en-US" sz="2800">
                <a:solidFill>
                  <a:srgbClr val="0D2145"/>
                </a:solidFill>
              </a:rPr>
              <a:t>There will be a Q&amp;A session at the end of today’s presentation.</a:t>
            </a:r>
          </a:p>
          <a:p>
            <a:r>
              <a:rPr lang="en-US" sz="2800">
                <a:solidFill>
                  <a:srgbClr val="0D2145"/>
                </a:solidFill>
              </a:rPr>
              <a:t>If you have any questions during the presentation, you may submit your Questions through the WebEx chat feature and they will be addressed at the end of the presentation.</a:t>
            </a:r>
          </a:p>
          <a:p>
            <a:r>
              <a:rPr lang="en-US" sz="2800">
                <a:solidFill>
                  <a:srgbClr val="0D2145"/>
                </a:solidFill>
                <a:latin typeface="Helvetica"/>
                <a:cs typeface="Helvetica"/>
              </a:rPr>
              <a:t>This presentation will be </a:t>
            </a:r>
            <a:r>
              <a:rPr lang="en-US">
                <a:solidFill>
                  <a:srgbClr val="0D2145"/>
                </a:solidFill>
                <a:latin typeface="Helvetica"/>
                <a:cs typeface="Helvetica"/>
              </a:rPr>
              <a:t>recorded and </a:t>
            </a:r>
            <a:r>
              <a:rPr lang="en-US" sz="2800">
                <a:solidFill>
                  <a:srgbClr val="0D2145"/>
                </a:solidFill>
                <a:latin typeface="Helvetica"/>
                <a:cs typeface="Helvetica"/>
              </a:rPr>
              <a:t>posted on the </a:t>
            </a:r>
            <a:r>
              <a:rPr lang="en-US" sz="2800" err="1">
                <a:solidFill>
                  <a:srgbClr val="0D2145"/>
                </a:solidFill>
                <a:latin typeface="Helvetica"/>
                <a:cs typeface="Helvetica"/>
              </a:rPr>
              <a:t>BuySpeed</a:t>
            </a:r>
            <a:r>
              <a:rPr lang="en-US" sz="2800">
                <a:solidFill>
                  <a:srgbClr val="0D2145"/>
                </a:solidFill>
                <a:latin typeface="Helvetica"/>
                <a:cs typeface="Helvetica"/>
              </a:rPr>
              <a:t> homepage under “Pre-Bid/Proposal Conference Information.”</a:t>
            </a:r>
          </a:p>
        </p:txBody>
      </p:sp>
      <p:sp>
        <p:nvSpPr>
          <p:cNvPr id="4" name="Slide Number Placeholder 45">
            <a:extLst>
              <a:ext uri="{FF2B5EF4-FFF2-40B4-BE49-F238E27FC236}">
                <a16:creationId xmlns:a16="http://schemas.microsoft.com/office/drawing/2014/main" id="{5FDECAA4-AD79-4459-8080-3A29D56F12CA}"/>
              </a:ext>
            </a:extLst>
          </p:cNvPr>
          <p:cNvSpPr>
            <a:spLocks noGrp="1"/>
          </p:cNvSpPr>
          <p:nvPr>
            <p:ph type="sldNum" sz="quarter" idx="4"/>
          </p:nvPr>
        </p:nvSpPr>
        <p:spPr>
          <a:xfrm>
            <a:off x="11123690" y="6492875"/>
            <a:ext cx="460220" cy="365125"/>
          </a:xfrm>
        </p:spPr>
        <p:txBody>
          <a:bodyPr/>
          <a:lstStyle/>
          <a:p>
            <a:fld id="{00444626-245E-0646-B25F-0739C8FEA999}" type="slidenum">
              <a:rPr lang="en-US" smtClean="0"/>
              <a:pPr/>
              <a:t>3</a:t>
            </a:fld>
            <a:endParaRPr lang="en-US"/>
          </a:p>
        </p:txBody>
      </p:sp>
    </p:spTree>
    <p:extLst>
      <p:ext uri="{BB962C8B-B14F-4D97-AF65-F5344CB8AC3E}">
        <p14:creationId xmlns:p14="http://schemas.microsoft.com/office/powerpoint/2010/main" val="29066136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032A68CF-5D2C-B949-9250-220251979F60}"/>
              </a:ext>
            </a:extLst>
          </p:cNvPr>
          <p:cNvSpPr txBox="1"/>
          <p:nvPr/>
        </p:nvSpPr>
        <p:spPr>
          <a:xfrm>
            <a:off x="6726845" y="5510027"/>
            <a:ext cx="2040448" cy="477054"/>
          </a:xfrm>
          <a:prstGeom prst="rect">
            <a:avLst/>
          </a:prstGeom>
          <a:noFill/>
        </p:spPr>
        <p:txBody>
          <a:bodyPr wrap="square" rtlCol="0">
            <a:spAutoFit/>
          </a:bodyPr>
          <a:lstStyle/>
          <a:p>
            <a:pPr algn="ctr"/>
            <a:r>
              <a:rPr lang="en-US" sz="1300" b="0" i="0">
                <a:solidFill>
                  <a:srgbClr val="002159"/>
                </a:solidFill>
                <a:latin typeface="Helvetica" pitchFamily="2" charset="0"/>
              </a:rPr>
              <a:t>Wendy Montoya </a:t>
            </a:r>
            <a:r>
              <a:rPr lang="en-US" sz="1300" b="0" i="0" err="1">
                <a:solidFill>
                  <a:srgbClr val="002159"/>
                </a:solidFill>
                <a:latin typeface="Helvetica" pitchFamily="2" charset="0"/>
              </a:rPr>
              <a:t>Cloonan</a:t>
            </a:r>
            <a:endParaRPr lang="en-US" sz="1300" b="0" i="0">
              <a:solidFill>
                <a:srgbClr val="002159"/>
              </a:solidFill>
              <a:latin typeface="Helvetica" pitchFamily="2" charset="0"/>
            </a:endParaRPr>
          </a:p>
          <a:p>
            <a:pPr algn="ctr"/>
            <a:r>
              <a:rPr lang="en-US" sz="1200" b="0" i="0">
                <a:solidFill>
                  <a:srgbClr val="3F7CBF"/>
                </a:solidFill>
                <a:latin typeface="Helvetica" pitchFamily="2" charset="0"/>
              </a:rPr>
              <a:t>Commissioner</a:t>
            </a:r>
          </a:p>
        </p:txBody>
      </p:sp>
      <p:sp>
        <p:nvSpPr>
          <p:cNvPr id="18" name="TextBox 17">
            <a:extLst>
              <a:ext uri="{FF2B5EF4-FFF2-40B4-BE49-F238E27FC236}">
                <a16:creationId xmlns:a16="http://schemas.microsoft.com/office/drawing/2014/main" id="{5867603A-328A-A846-A029-C1F8B2612658}"/>
              </a:ext>
            </a:extLst>
          </p:cNvPr>
          <p:cNvSpPr txBox="1"/>
          <p:nvPr/>
        </p:nvSpPr>
        <p:spPr>
          <a:xfrm>
            <a:off x="4604465" y="3430855"/>
            <a:ext cx="1384300" cy="492443"/>
          </a:xfrm>
          <a:prstGeom prst="rect">
            <a:avLst/>
          </a:prstGeom>
          <a:noFill/>
        </p:spPr>
        <p:txBody>
          <a:bodyPr wrap="square" rtlCol="0">
            <a:spAutoFit/>
          </a:bodyPr>
          <a:lstStyle/>
          <a:p>
            <a:pPr algn="ctr"/>
            <a:r>
              <a:rPr lang="en-US" sz="1300" b="0" i="0">
                <a:solidFill>
                  <a:srgbClr val="002159"/>
                </a:solidFill>
                <a:latin typeface="Helvetica" pitchFamily="2" charset="0"/>
              </a:rPr>
              <a:t>Dean E. </a:t>
            </a:r>
            <a:r>
              <a:rPr lang="en-US" sz="1300" b="0" i="0" err="1">
                <a:solidFill>
                  <a:srgbClr val="002159"/>
                </a:solidFill>
                <a:latin typeface="Helvetica" pitchFamily="2" charset="0"/>
              </a:rPr>
              <a:t>Corgey</a:t>
            </a:r>
            <a:endParaRPr lang="en-US" sz="1300" b="0" i="0">
              <a:solidFill>
                <a:srgbClr val="002159"/>
              </a:solidFill>
              <a:latin typeface="Helvetica" pitchFamily="2" charset="0"/>
            </a:endParaRPr>
          </a:p>
          <a:p>
            <a:pPr algn="ctr"/>
            <a:r>
              <a:rPr lang="en-US" sz="1200" b="0" i="0">
                <a:solidFill>
                  <a:srgbClr val="3F7CBF"/>
                </a:solidFill>
                <a:latin typeface="Helvetica" pitchFamily="2" charset="0"/>
              </a:rPr>
              <a:t>Commissioner</a:t>
            </a:r>
          </a:p>
        </p:txBody>
      </p:sp>
      <p:sp>
        <p:nvSpPr>
          <p:cNvPr id="19" name="TextBox 18">
            <a:extLst>
              <a:ext uri="{FF2B5EF4-FFF2-40B4-BE49-F238E27FC236}">
                <a16:creationId xmlns:a16="http://schemas.microsoft.com/office/drawing/2014/main" id="{9BE1265B-7AA7-4B43-AA58-FC3E1CD16BB1}"/>
              </a:ext>
            </a:extLst>
          </p:cNvPr>
          <p:cNvSpPr txBox="1"/>
          <p:nvPr/>
        </p:nvSpPr>
        <p:spPr>
          <a:xfrm>
            <a:off x="9083020" y="3430855"/>
            <a:ext cx="1876357" cy="477054"/>
          </a:xfrm>
          <a:prstGeom prst="rect">
            <a:avLst/>
          </a:prstGeom>
          <a:noFill/>
        </p:spPr>
        <p:txBody>
          <a:bodyPr wrap="square" rtlCol="0">
            <a:spAutoFit/>
          </a:bodyPr>
          <a:lstStyle/>
          <a:p>
            <a:pPr algn="ctr"/>
            <a:r>
              <a:rPr lang="en-US" sz="1300" b="0" i="0">
                <a:solidFill>
                  <a:srgbClr val="002159"/>
                </a:solidFill>
                <a:latin typeface="Helvetica" pitchFamily="2" charset="0"/>
              </a:rPr>
              <a:t>Stephen H. </a:t>
            </a:r>
            <a:r>
              <a:rPr lang="en-US" sz="1300" b="0" i="0" err="1">
                <a:solidFill>
                  <a:srgbClr val="002159"/>
                </a:solidFill>
                <a:latin typeface="Helvetica" pitchFamily="2" charset="0"/>
              </a:rPr>
              <a:t>DonCarlos</a:t>
            </a:r>
            <a:endParaRPr lang="en-US" sz="1300" b="0" i="0">
              <a:solidFill>
                <a:srgbClr val="002159"/>
              </a:solidFill>
              <a:latin typeface="Helvetica" pitchFamily="2" charset="0"/>
            </a:endParaRPr>
          </a:p>
          <a:p>
            <a:pPr algn="ctr"/>
            <a:r>
              <a:rPr lang="en-US" sz="1200" b="0" i="0">
                <a:solidFill>
                  <a:srgbClr val="3F7CBF"/>
                </a:solidFill>
                <a:latin typeface="Helvetica" pitchFamily="2" charset="0"/>
              </a:rPr>
              <a:t>Commissioner</a:t>
            </a:r>
          </a:p>
        </p:txBody>
      </p:sp>
      <p:sp>
        <p:nvSpPr>
          <p:cNvPr id="20" name="TextBox 19">
            <a:extLst>
              <a:ext uri="{FF2B5EF4-FFF2-40B4-BE49-F238E27FC236}">
                <a16:creationId xmlns:a16="http://schemas.microsoft.com/office/drawing/2014/main" id="{43AACE3B-872B-9443-92BE-9C0ABB408418}"/>
              </a:ext>
            </a:extLst>
          </p:cNvPr>
          <p:cNvSpPr txBox="1"/>
          <p:nvPr/>
        </p:nvSpPr>
        <p:spPr>
          <a:xfrm>
            <a:off x="6978051" y="3430855"/>
            <a:ext cx="1399079" cy="492443"/>
          </a:xfrm>
          <a:prstGeom prst="rect">
            <a:avLst/>
          </a:prstGeom>
          <a:noFill/>
        </p:spPr>
        <p:txBody>
          <a:bodyPr wrap="square" rtlCol="0">
            <a:spAutoFit/>
          </a:bodyPr>
          <a:lstStyle/>
          <a:p>
            <a:pPr algn="ctr"/>
            <a:r>
              <a:rPr lang="en-US" sz="1300" b="0" i="0">
                <a:solidFill>
                  <a:srgbClr val="002159"/>
                </a:solidFill>
                <a:latin typeface="Helvetica" pitchFamily="2" charset="0"/>
              </a:rPr>
              <a:t>Clyde Fitzgerald</a:t>
            </a:r>
          </a:p>
          <a:p>
            <a:pPr algn="ctr"/>
            <a:r>
              <a:rPr lang="en-US" sz="1200" b="0" i="0">
                <a:solidFill>
                  <a:srgbClr val="3F7CBF"/>
                </a:solidFill>
                <a:latin typeface="Helvetica" pitchFamily="2" charset="0"/>
              </a:rPr>
              <a:t>Commissioner</a:t>
            </a:r>
          </a:p>
        </p:txBody>
      </p:sp>
      <p:sp>
        <p:nvSpPr>
          <p:cNvPr id="21" name="TextBox 20">
            <a:extLst>
              <a:ext uri="{FF2B5EF4-FFF2-40B4-BE49-F238E27FC236}">
                <a16:creationId xmlns:a16="http://schemas.microsoft.com/office/drawing/2014/main" id="{91AF3B94-1099-EE4A-B351-1E9697EB9DCF}"/>
              </a:ext>
            </a:extLst>
          </p:cNvPr>
          <p:cNvSpPr txBox="1"/>
          <p:nvPr/>
        </p:nvSpPr>
        <p:spPr>
          <a:xfrm>
            <a:off x="4561184" y="5516822"/>
            <a:ext cx="1473200" cy="492443"/>
          </a:xfrm>
          <a:prstGeom prst="rect">
            <a:avLst/>
          </a:prstGeom>
          <a:noFill/>
        </p:spPr>
        <p:txBody>
          <a:bodyPr wrap="square" rtlCol="0">
            <a:spAutoFit/>
          </a:bodyPr>
          <a:lstStyle/>
          <a:p>
            <a:pPr algn="ctr"/>
            <a:r>
              <a:rPr lang="en-US" sz="1300" b="0" i="0">
                <a:solidFill>
                  <a:srgbClr val="002159"/>
                </a:solidFill>
                <a:latin typeface="Helvetica" pitchFamily="2" charset="0"/>
              </a:rPr>
              <a:t>Roy D. </a:t>
            </a:r>
            <a:r>
              <a:rPr lang="en-US" sz="1300" b="0" i="0" err="1">
                <a:solidFill>
                  <a:srgbClr val="002159"/>
                </a:solidFill>
                <a:latin typeface="Helvetica" pitchFamily="2" charset="0"/>
              </a:rPr>
              <a:t>Mease</a:t>
            </a:r>
            <a:endParaRPr lang="en-US" sz="1300" b="0" i="0">
              <a:solidFill>
                <a:srgbClr val="002159"/>
              </a:solidFill>
              <a:latin typeface="Helvetica" pitchFamily="2" charset="0"/>
            </a:endParaRPr>
          </a:p>
          <a:p>
            <a:pPr algn="ctr"/>
            <a:r>
              <a:rPr lang="en-US" sz="1200" b="0" i="0">
                <a:solidFill>
                  <a:srgbClr val="3F7CBF"/>
                </a:solidFill>
                <a:latin typeface="Helvetica" pitchFamily="2" charset="0"/>
              </a:rPr>
              <a:t>Commissioner</a:t>
            </a:r>
          </a:p>
        </p:txBody>
      </p:sp>
      <p:sp>
        <p:nvSpPr>
          <p:cNvPr id="22" name="TextBox 21">
            <a:extLst>
              <a:ext uri="{FF2B5EF4-FFF2-40B4-BE49-F238E27FC236}">
                <a16:creationId xmlns:a16="http://schemas.microsoft.com/office/drawing/2014/main" id="{B683E86D-201B-8449-9ED5-B88E5A75624A}"/>
              </a:ext>
            </a:extLst>
          </p:cNvPr>
          <p:cNvSpPr txBox="1"/>
          <p:nvPr/>
        </p:nvSpPr>
        <p:spPr>
          <a:xfrm>
            <a:off x="9208656" y="5520090"/>
            <a:ext cx="1561594" cy="477054"/>
          </a:xfrm>
          <a:prstGeom prst="rect">
            <a:avLst/>
          </a:prstGeom>
          <a:noFill/>
        </p:spPr>
        <p:txBody>
          <a:bodyPr wrap="square" rtlCol="0">
            <a:spAutoFit/>
          </a:bodyPr>
          <a:lstStyle/>
          <a:p>
            <a:pPr algn="ctr"/>
            <a:r>
              <a:rPr lang="en-US" sz="1300" b="0" i="0">
                <a:solidFill>
                  <a:srgbClr val="002159"/>
                </a:solidFill>
                <a:latin typeface="Helvetica" pitchFamily="2" charset="0"/>
              </a:rPr>
              <a:t>Cheryl D. </a:t>
            </a:r>
            <a:r>
              <a:rPr lang="en-US" sz="1300" b="0" i="0" err="1">
                <a:solidFill>
                  <a:srgbClr val="002159"/>
                </a:solidFill>
                <a:latin typeface="Helvetica" pitchFamily="2" charset="0"/>
              </a:rPr>
              <a:t>Creuzot</a:t>
            </a:r>
            <a:endParaRPr lang="en-US" sz="1300" b="0" i="0">
              <a:solidFill>
                <a:srgbClr val="002159"/>
              </a:solidFill>
              <a:latin typeface="Helvetica" pitchFamily="2" charset="0"/>
            </a:endParaRPr>
          </a:p>
          <a:p>
            <a:pPr algn="ctr"/>
            <a:r>
              <a:rPr lang="en-US" sz="1200" b="0" i="0">
                <a:solidFill>
                  <a:srgbClr val="3F7CBF"/>
                </a:solidFill>
                <a:latin typeface="Helvetica" pitchFamily="2" charset="0"/>
              </a:rPr>
              <a:t>Commissioner</a:t>
            </a:r>
          </a:p>
        </p:txBody>
      </p:sp>
      <p:cxnSp>
        <p:nvCxnSpPr>
          <p:cNvPr id="24" name="Straight Connector 23">
            <a:extLst>
              <a:ext uri="{FF2B5EF4-FFF2-40B4-BE49-F238E27FC236}">
                <a16:creationId xmlns:a16="http://schemas.microsoft.com/office/drawing/2014/main" id="{E7BC465D-3664-7648-BDC7-B96FC52B8719}"/>
              </a:ext>
            </a:extLst>
          </p:cNvPr>
          <p:cNvCxnSpPr>
            <a:cxnSpLocks/>
          </p:cNvCxnSpPr>
          <p:nvPr/>
        </p:nvCxnSpPr>
        <p:spPr>
          <a:xfrm>
            <a:off x="8102278" y="4437156"/>
            <a:ext cx="0" cy="881317"/>
          </a:xfrm>
          <a:prstGeom prst="line">
            <a:avLst/>
          </a:prstGeom>
          <a:ln>
            <a:solidFill>
              <a:schemeClr val="bg1"/>
            </a:solidFill>
          </a:ln>
        </p:spPr>
        <p:style>
          <a:lnRef idx="3">
            <a:schemeClr val="accent2"/>
          </a:lnRef>
          <a:fillRef idx="0">
            <a:schemeClr val="accent2"/>
          </a:fillRef>
          <a:effectRef idx="2">
            <a:schemeClr val="accent2"/>
          </a:effectRef>
          <a:fontRef idx="minor">
            <a:schemeClr val="tx1"/>
          </a:fontRef>
        </p:style>
      </p:cxnSp>
      <p:sp>
        <p:nvSpPr>
          <p:cNvPr id="25" name="TextBox 24">
            <a:extLst>
              <a:ext uri="{FF2B5EF4-FFF2-40B4-BE49-F238E27FC236}">
                <a16:creationId xmlns:a16="http://schemas.microsoft.com/office/drawing/2014/main" id="{2D890FC5-A07E-2145-B73C-7F74254CEBDD}"/>
              </a:ext>
            </a:extLst>
          </p:cNvPr>
          <p:cNvSpPr txBox="1"/>
          <p:nvPr/>
        </p:nvSpPr>
        <p:spPr>
          <a:xfrm>
            <a:off x="1077956" y="5616861"/>
            <a:ext cx="1772084" cy="477054"/>
          </a:xfrm>
          <a:prstGeom prst="rect">
            <a:avLst/>
          </a:prstGeom>
          <a:noFill/>
        </p:spPr>
        <p:txBody>
          <a:bodyPr wrap="square" rtlCol="0">
            <a:spAutoFit/>
          </a:bodyPr>
          <a:lstStyle/>
          <a:p>
            <a:pPr algn="ctr"/>
            <a:r>
              <a:rPr lang="en-US" sz="1300" b="0" i="0">
                <a:solidFill>
                  <a:srgbClr val="002159"/>
                </a:solidFill>
                <a:latin typeface="Helvetica" pitchFamily="2" charset="0"/>
              </a:rPr>
              <a:t>Ric Campo</a:t>
            </a:r>
          </a:p>
          <a:p>
            <a:pPr algn="ctr"/>
            <a:r>
              <a:rPr lang="en-US" sz="1200" b="0" i="0">
                <a:solidFill>
                  <a:srgbClr val="3F7CBF"/>
                </a:solidFill>
                <a:latin typeface="Helvetica" pitchFamily="2" charset="0"/>
              </a:rPr>
              <a:t>Chairman</a:t>
            </a:r>
          </a:p>
        </p:txBody>
      </p:sp>
      <p:sp>
        <p:nvSpPr>
          <p:cNvPr id="46" name="Slide Number Placeholder 45">
            <a:extLst>
              <a:ext uri="{FF2B5EF4-FFF2-40B4-BE49-F238E27FC236}">
                <a16:creationId xmlns:a16="http://schemas.microsoft.com/office/drawing/2014/main" id="{8279EABB-3351-4C13-8C93-4C005AD3A647}"/>
              </a:ext>
            </a:extLst>
          </p:cNvPr>
          <p:cNvSpPr>
            <a:spLocks noGrp="1"/>
          </p:cNvSpPr>
          <p:nvPr>
            <p:ph type="sldNum" sz="quarter" idx="4"/>
          </p:nvPr>
        </p:nvSpPr>
        <p:spPr>
          <a:xfrm>
            <a:off x="11123690" y="6492875"/>
            <a:ext cx="460220" cy="365125"/>
          </a:xfrm>
        </p:spPr>
        <p:txBody>
          <a:bodyPr/>
          <a:lstStyle/>
          <a:p>
            <a:fld id="{00444626-245E-0646-B25F-0739C8FEA999}" type="slidenum">
              <a:rPr lang="en-US" smtClean="0"/>
              <a:pPr/>
              <a:t>4</a:t>
            </a:fld>
            <a:endParaRPr lang="en-US"/>
          </a:p>
        </p:txBody>
      </p:sp>
      <p:sp>
        <p:nvSpPr>
          <p:cNvPr id="49" name="Title 48">
            <a:extLst>
              <a:ext uri="{FF2B5EF4-FFF2-40B4-BE49-F238E27FC236}">
                <a16:creationId xmlns:a16="http://schemas.microsoft.com/office/drawing/2014/main" id="{EB58495A-4293-4E2F-A8C4-56AD5B1F94F0}"/>
              </a:ext>
            </a:extLst>
          </p:cNvPr>
          <p:cNvSpPr>
            <a:spLocks noGrp="1"/>
          </p:cNvSpPr>
          <p:nvPr>
            <p:ph type="title"/>
          </p:nvPr>
        </p:nvSpPr>
        <p:spPr/>
        <p:txBody>
          <a:bodyPr/>
          <a:lstStyle/>
          <a:p>
            <a:r>
              <a:rPr lang="en-US"/>
              <a:t>PORT COMMISSION</a:t>
            </a:r>
          </a:p>
        </p:txBody>
      </p:sp>
      <p:pic>
        <p:nvPicPr>
          <p:cNvPr id="33" name="Picture 32" descr="A person wearing a suit and tie&#10;&#10;Description automatically generated">
            <a:extLst>
              <a:ext uri="{FF2B5EF4-FFF2-40B4-BE49-F238E27FC236}">
                <a16:creationId xmlns:a16="http://schemas.microsoft.com/office/drawing/2014/main" id="{4ADD8BE1-1BF7-49A4-B21B-86EB749EBC3C}"/>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724896" y="1915713"/>
            <a:ext cx="1143000" cy="1510330"/>
          </a:xfrm>
          <a:prstGeom prst="rect">
            <a:avLst/>
          </a:prstGeom>
        </p:spPr>
      </p:pic>
      <p:pic>
        <p:nvPicPr>
          <p:cNvPr id="37" name="Picture 36" descr="A person wearing a suit and tie smiling at the camera&#10;&#10;Description automatically generated">
            <a:extLst>
              <a:ext uri="{FF2B5EF4-FFF2-40B4-BE49-F238E27FC236}">
                <a16:creationId xmlns:a16="http://schemas.microsoft.com/office/drawing/2014/main" id="{3CFBE792-D2F4-4E57-A392-16022610A359}"/>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9447908" y="1893942"/>
            <a:ext cx="1143000" cy="1504390"/>
          </a:xfrm>
          <a:prstGeom prst="rect">
            <a:avLst/>
          </a:prstGeom>
        </p:spPr>
      </p:pic>
      <p:pic>
        <p:nvPicPr>
          <p:cNvPr id="39" name="Picture 38" descr="A person wearing a suit and tie&#10;&#10;Description automatically generated">
            <a:extLst>
              <a:ext uri="{FF2B5EF4-FFF2-40B4-BE49-F238E27FC236}">
                <a16:creationId xmlns:a16="http://schemas.microsoft.com/office/drawing/2014/main" id="{3B185904-89CC-48AD-85E3-1D60873EBC50}"/>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7106090" y="1893942"/>
            <a:ext cx="1143000" cy="1506102"/>
          </a:xfrm>
          <a:prstGeom prst="rect">
            <a:avLst/>
          </a:prstGeom>
        </p:spPr>
      </p:pic>
      <p:pic>
        <p:nvPicPr>
          <p:cNvPr id="41" name="Picture 40" descr="A person wearing a suit and tie&#10;&#10;Description automatically generated">
            <a:extLst>
              <a:ext uri="{FF2B5EF4-FFF2-40B4-BE49-F238E27FC236}">
                <a16:creationId xmlns:a16="http://schemas.microsoft.com/office/drawing/2014/main" id="{FB583FB1-2D0A-4B10-8160-2E3E7F4EB70E}"/>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4726284" y="4006501"/>
            <a:ext cx="1143000" cy="1521637"/>
          </a:xfrm>
          <a:prstGeom prst="rect">
            <a:avLst/>
          </a:prstGeom>
        </p:spPr>
      </p:pic>
      <p:pic>
        <p:nvPicPr>
          <p:cNvPr id="31" name="Picture 30" descr="A person in a blue shirt&#10;&#10;Description automatically generated">
            <a:extLst>
              <a:ext uri="{FF2B5EF4-FFF2-40B4-BE49-F238E27FC236}">
                <a16:creationId xmlns:a16="http://schemas.microsoft.com/office/drawing/2014/main" id="{15A89378-4ABE-4CBD-A5E3-AC8DDDC34BDD}"/>
              </a:ext>
            </a:extLst>
          </p:cNvPr>
          <p:cNvPicPr>
            <a:picLocks noChangeAspect="1"/>
          </p:cNvPicPr>
          <p:nvPr/>
        </p:nvPicPr>
        <p:blipFill rotWithShape="1">
          <a:blip r:embed="rId7">
            <a:extLst>
              <a:ext uri="{28A0092B-C50C-407E-A947-70E740481C1C}">
                <a14:useLocalDpi xmlns:a14="http://schemas.microsoft.com/office/drawing/2010/main" val="0"/>
              </a:ext>
            </a:extLst>
          </a:blip>
          <a:srcRect t="-52"/>
          <a:stretch/>
        </p:blipFill>
        <p:spPr>
          <a:xfrm>
            <a:off x="7110255" y="4005771"/>
            <a:ext cx="1143000" cy="1518594"/>
          </a:xfrm>
          <a:prstGeom prst="rect">
            <a:avLst/>
          </a:prstGeom>
        </p:spPr>
      </p:pic>
      <p:pic>
        <p:nvPicPr>
          <p:cNvPr id="4" name="Picture 3" descr="A picture containing person, clothing, person, smiling&#10;&#10;Description automatically generated">
            <a:extLst>
              <a:ext uri="{FF2B5EF4-FFF2-40B4-BE49-F238E27FC236}">
                <a16:creationId xmlns:a16="http://schemas.microsoft.com/office/drawing/2014/main" id="{6E4853B6-3434-469B-879E-027275C41CC2}"/>
              </a:ext>
            </a:extLst>
          </p:cNvPr>
          <p:cNvPicPr>
            <a:picLocks noChangeAspect="1"/>
          </p:cNvPicPr>
          <p:nvPr/>
        </p:nvPicPr>
        <p:blipFill rotWithShape="1">
          <a:blip r:embed="rId8"/>
          <a:srcRect b="11437"/>
          <a:stretch/>
        </p:blipFill>
        <p:spPr>
          <a:xfrm>
            <a:off x="9447908" y="3998229"/>
            <a:ext cx="1143000" cy="1518593"/>
          </a:xfrm>
          <a:prstGeom prst="rect">
            <a:avLst/>
          </a:prstGeom>
        </p:spPr>
      </p:pic>
      <p:pic>
        <p:nvPicPr>
          <p:cNvPr id="6" name="Picture 5" descr="A person in a suit smiling&#10;&#10;Description automatically generated with medium confidence">
            <a:extLst>
              <a:ext uri="{FF2B5EF4-FFF2-40B4-BE49-F238E27FC236}">
                <a16:creationId xmlns:a16="http://schemas.microsoft.com/office/drawing/2014/main" id="{9405C8FB-BBEB-40FA-9F62-9F5EEDA66617}"/>
              </a:ext>
            </a:extLst>
          </p:cNvPr>
          <p:cNvPicPr>
            <a:picLocks noChangeAspect="1"/>
          </p:cNvPicPr>
          <p:nvPr/>
        </p:nvPicPr>
        <p:blipFill>
          <a:blip r:embed="rId9"/>
          <a:stretch>
            <a:fillRect/>
          </a:stretch>
        </p:blipFill>
        <p:spPr>
          <a:xfrm>
            <a:off x="564503" y="1893942"/>
            <a:ext cx="2798991" cy="3498738"/>
          </a:xfrm>
          <a:prstGeom prst="rect">
            <a:avLst/>
          </a:prstGeom>
        </p:spPr>
      </p:pic>
    </p:spTree>
    <p:extLst>
      <p:ext uri="{BB962C8B-B14F-4D97-AF65-F5344CB8AC3E}">
        <p14:creationId xmlns:p14="http://schemas.microsoft.com/office/powerpoint/2010/main" val="31623587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A046A-5D8B-4E80-9088-B07DF1E72FBB}"/>
              </a:ext>
            </a:extLst>
          </p:cNvPr>
          <p:cNvSpPr>
            <a:spLocks noGrp="1"/>
          </p:cNvSpPr>
          <p:nvPr>
            <p:ph type="ctrTitle"/>
          </p:nvPr>
        </p:nvSpPr>
        <p:spPr>
          <a:xfrm>
            <a:off x="2337377" y="2172701"/>
            <a:ext cx="9144000" cy="1953295"/>
          </a:xfrm>
        </p:spPr>
        <p:txBody>
          <a:bodyPr/>
          <a:lstStyle/>
          <a:p>
            <a:r>
              <a:rPr lang="en-US"/>
              <a:t>Business Equity</a:t>
            </a:r>
          </a:p>
        </p:txBody>
      </p:sp>
      <p:sp>
        <p:nvSpPr>
          <p:cNvPr id="3" name="Text Placeholder 2">
            <a:extLst>
              <a:ext uri="{FF2B5EF4-FFF2-40B4-BE49-F238E27FC236}">
                <a16:creationId xmlns:a16="http://schemas.microsoft.com/office/drawing/2014/main" id="{2EF955DB-0A53-4843-94C6-B941B2010AC3}"/>
              </a:ext>
            </a:extLst>
          </p:cNvPr>
          <p:cNvSpPr>
            <a:spLocks noGrp="1"/>
          </p:cNvSpPr>
          <p:nvPr>
            <p:ph type="body" sz="quarter" idx="12"/>
          </p:nvPr>
        </p:nvSpPr>
        <p:spPr>
          <a:xfrm>
            <a:off x="2337377" y="985652"/>
            <a:ext cx="3758623" cy="444137"/>
          </a:xfrm>
        </p:spPr>
        <p:txBody>
          <a:bodyPr>
            <a:normAutofit fontScale="25000" lnSpcReduction="20000"/>
          </a:bodyPr>
          <a:lstStyle/>
          <a:p>
            <a:r>
              <a:rPr lang="en-US" sz="8000" dirty="0"/>
              <a:t>CSB-1954 Trash Disposal and Recycling Services</a:t>
            </a:r>
          </a:p>
          <a:p>
            <a:endParaRPr lang="en-US" sz="8000" dirty="0"/>
          </a:p>
          <a:p>
            <a:endParaRPr lang="en-US" dirty="0"/>
          </a:p>
        </p:txBody>
      </p:sp>
      <p:sp>
        <p:nvSpPr>
          <p:cNvPr id="4" name="Text Placeholder 3">
            <a:extLst>
              <a:ext uri="{FF2B5EF4-FFF2-40B4-BE49-F238E27FC236}">
                <a16:creationId xmlns:a16="http://schemas.microsoft.com/office/drawing/2014/main" id="{74581F55-FA97-4FAA-8077-C80BF765DEE1}"/>
              </a:ext>
            </a:extLst>
          </p:cNvPr>
          <p:cNvSpPr>
            <a:spLocks noGrp="1"/>
          </p:cNvSpPr>
          <p:nvPr>
            <p:ph type="body" sz="quarter" idx="13"/>
          </p:nvPr>
        </p:nvSpPr>
        <p:spPr>
          <a:xfrm>
            <a:off x="3474719" y="3429000"/>
            <a:ext cx="2344189" cy="588552"/>
          </a:xfrm>
        </p:spPr>
        <p:txBody>
          <a:bodyPr>
            <a:normAutofit/>
          </a:bodyPr>
          <a:lstStyle/>
          <a:p>
            <a:endParaRPr lang="en-US" sz="1200"/>
          </a:p>
          <a:p>
            <a:endParaRPr lang="en-US"/>
          </a:p>
        </p:txBody>
      </p:sp>
      <p:sp>
        <p:nvSpPr>
          <p:cNvPr id="5" name="Text Placeholder 4">
            <a:extLst>
              <a:ext uri="{FF2B5EF4-FFF2-40B4-BE49-F238E27FC236}">
                <a16:creationId xmlns:a16="http://schemas.microsoft.com/office/drawing/2014/main" id="{C8BA813E-9E31-4096-8531-AA7CD6606E09}"/>
              </a:ext>
            </a:extLst>
          </p:cNvPr>
          <p:cNvSpPr>
            <a:spLocks noGrp="1"/>
          </p:cNvSpPr>
          <p:nvPr>
            <p:ph type="body" sz="quarter" idx="14"/>
          </p:nvPr>
        </p:nvSpPr>
        <p:spPr>
          <a:xfrm>
            <a:off x="3474719" y="3723276"/>
            <a:ext cx="3192087" cy="789030"/>
          </a:xfrm>
        </p:spPr>
        <p:txBody>
          <a:bodyPr/>
          <a:lstStyle/>
          <a:p>
            <a:r>
              <a:rPr lang="en-US" sz="2000"/>
              <a:t>Pedro Gonzalez, P.E.,</a:t>
            </a:r>
          </a:p>
          <a:p>
            <a:r>
              <a:rPr lang="en-US" sz="2000"/>
              <a:t>Manager, Mentoring Program</a:t>
            </a:r>
          </a:p>
          <a:p>
            <a:endParaRPr lang="en-US"/>
          </a:p>
        </p:txBody>
      </p:sp>
    </p:spTree>
    <p:extLst>
      <p:ext uri="{BB962C8B-B14F-4D97-AF65-F5344CB8AC3E}">
        <p14:creationId xmlns:p14="http://schemas.microsoft.com/office/powerpoint/2010/main" val="27709893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0" name="Straight Connector 49">
            <a:extLst>
              <a:ext uri="{FF2B5EF4-FFF2-40B4-BE49-F238E27FC236}">
                <a16:creationId xmlns:a16="http://schemas.microsoft.com/office/drawing/2014/main" id="{59CDDD02-7857-F647-905A-0FE28EE516DE}"/>
              </a:ext>
            </a:extLst>
          </p:cNvPr>
          <p:cNvCxnSpPr>
            <a:cxnSpLocks/>
          </p:cNvCxnSpPr>
          <p:nvPr/>
        </p:nvCxnSpPr>
        <p:spPr>
          <a:xfrm>
            <a:off x="690713" y="2179762"/>
            <a:ext cx="3584404" cy="0"/>
          </a:xfrm>
          <a:prstGeom prst="line">
            <a:avLst/>
          </a:prstGeom>
          <a:ln w="44450">
            <a:solidFill>
              <a:srgbClr val="F6801F"/>
            </a:solidFill>
          </a:ln>
        </p:spPr>
        <p:style>
          <a:lnRef idx="1">
            <a:schemeClr val="accent1"/>
          </a:lnRef>
          <a:fillRef idx="0">
            <a:schemeClr val="accent1"/>
          </a:fillRef>
          <a:effectRef idx="0">
            <a:schemeClr val="accent1"/>
          </a:effectRef>
          <a:fontRef idx="minor">
            <a:schemeClr val="tx1"/>
          </a:fontRef>
        </p:style>
      </p:cxnSp>
      <p:sp>
        <p:nvSpPr>
          <p:cNvPr id="9" name="Slide Number Placeholder 8">
            <a:extLst>
              <a:ext uri="{FF2B5EF4-FFF2-40B4-BE49-F238E27FC236}">
                <a16:creationId xmlns:a16="http://schemas.microsoft.com/office/drawing/2014/main" id="{2FC12B2C-158D-47D4-86ED-16ACC5F69ED7}"/>
              </a:ext>
            </a:extLst>
          </p:cNvPr>
          <p:cNvSpPr>
            <a:spLocks noGrp="1"/>
          </p:cNvSpPr>
          <p:nvPr>
            <p:ph type="sldNum" sz="quarter" idx="4"/>
          </p:nvPr>
        </p:nvSpPr>
        <p:spPr/>
        <p:txBody>
          <a:bodyPr/>
          <a:lstStyle/>
          <a:p>
            <a:fld id="{00444626-245E-0646-B25F-0739C8FEA999}" type="slidenum">
              <a:rPr lang="en-US" smtClean="0"/>
              <a:pPr/>
              <a:t>6</a:t>
            </a:fld>
            <a:endParaRPr lang="en-US"/>
          </a:p>
        </p:txBody>
      </p:sp>
      <p:sp>
        <p:nvSpPr>
          <p:cNvPr id="6" name="Title 5">
            <a:extLst>
              <a:ext uri="{FF2B5EF4-FFF2-40B4-BE49-F238E27FC236}">
                <a16:creationId xmlns:a16="http://schemas.microsoft.com/office/drawing/2014/main" id="{98AE2F05-2CCF-4F62-AEDC-866DAD7EE481}"/>
              </a:ext>
            </a:extLst>
          </p:cNvPr>
          <p:cNvSpPr>
            <a:spLocks noGrp="1"/>
          </p:cNvSpPr>
          <p:nvPr>
            <p:ph type="title"/>
          </p:nvPr>
        </p:nvSpPr>
        <p:spPr>
          <a:xfrm>
            <a:off x="838200" y="934278"/>
            <a:ext cx="7994515" cy="496956"/>
          </a:xfrm>
        </p:spPr>
        <p:txBody>
          <a:bodyPr/>
          <a:lstStyle/>
          <a:p>
            <a:r>
              <a:rPr lang="en-US">
                <a:latin typeface="Helvetica"/>
                <a:cs typeface="Helvetica"/>
              </a:rPr>
              <a:t>BUSINESS EQUITY, S/MWBE INITIATIVE</a:t>
            </a:r>
            <a:endParaRPr lang="en-US"/>
          </a:p>
        </p:txBody>
      </p:sp>
      <p:pic>
        <p:nvPicPr>
          <p:cNvPr id="4" name="Picture 3" descr="A person and a young child looking at a computer&#10;&#10;Description automatically generated with low confidence">
            <a:extLst>
              <a:ext uri="{FF2B5EF4-FFF2-40B4-BE49-F238E27FC236}">
                <a16:creationId xmlns:a16="http://schemas.microsoft.com/office/drawing/2014/main" id="{10E0FFC5-6440-FB4C-8E73-B624CBC91DC6}"/>
              </a:ext>
            </a:extLst>
          </p:cNvPr>
          <p:cNvPicPr>
            <a:picLocks noChangeAspect="1"/>
          </p:cNvPicPr>
          <p:nvPr/>
        </p:nvPicPr>
        <p:blipFill rotWithShape="1">
          <a:blip r:embed="rId3"/>
          <a:srcRect l="6955" t="12268" r="1131" b="13024"/>
          <a:stretch/>
        </p:blipFill>
        <p:spPr>
          <a:xfrm>
            <a:off x="5391396" y="2179762"/>
            <a:ext cx="6381073" cy="3456496"/>
          </a:xfrm>
          <a:prstGeom prst="rect">
            <a:avLst/>
          </a:prstGeom>
        </p:spPr>
      </p:pic>
      <p:sp>
        <p:nvSpPr>
          <p:cNvPr id="7" name="TextBox 6">
            <a:extLst>
              <a:ext uri="{FF2B5EF4-FFF2-40B4-BE49-F238E27FC236}">
                <a16:creationId xmlns:a16="http://schemas.microsoft.com/office/drawing/2014/main" id="{05E19965-18D7-6340-9B06-6157E6529F01}"/>
              </a:ext>
            </a:extLst>
          </p:cNvPr>
          <p:cNvSpPr txBox="1"/>
          <p:nvPr/>
        </p:nvSpPr>
        <p:spPr>
          <a:xfrm>
            <a:off x="540483" y="2438263"/>
            <a:ext cx="4294974" cy="2831544"/>
          </a:xfrm>
          <a:prstGeom prst="rect">
            <a:avLst/>
          </a:prstGeom>
          <a:noFill/>
        </p:spPr>
        <p:txBody>
          <a:bodyPr wrap="square" rtlCol="0">
            <a:spAutoFit/>
          </a:bodyPr>
          <a:lstStyle/>
          <a:p>
            <a:r>
              <a:rPr lang="en-US" sz="1600">
                <a:solidFill>
                  <a:srgbClr val="00366E"/>
                </a:solidFill>
                <a:latin typeface="Helvetica" pitchFamily="2" charset="0"/>
              </a:rPr>
              <a:t>The </a:t>
            </a:r>
            <a:r>
              <a:rPr lang="en-US" b="1">
                <a:solidFill>
                  <a:schemeClr val="accent2"/>
                </a:solidFill>
                <a:latin typeface="Helvetica" pitchFamily="2" charset="0"/>
              </a:rPr>
              <a:t>New Business Equity Division </a:t>
            </a:r>
            <a:r>
              <a:rPr lang="en-US" sz="1600">
                <a:solidFill>
                  <a:srgbClr val="00366E"/>
                </a:solidFill>
                <a:latin typeface="Helvetica" pitchFamily="2" charset="0"/>
              </a:rPr>
              <a:t>provides resources to small, minority- and woman-owned businesses (S/MWBE) seeking to participate in Port Houston procurements and contracts</a:t>
            </a:r>
          </a:p>
          <a:p>
            <a:endParaRPr lang="en-US" sz="1600">
              <a:solidFill>
                <a:srgbClr val="00366E"/>
              </a:solidFill>
              <a:latin typeface="Helvetica" pitchFamily="2" charset="0"/>
            </a:endParaRPr>
          </a:p>
          <a:p>
            <a:endParaRPr lang="en-US" sz="1600">
              <a:solidFill>
                <a:srgbClr val="00366E"/>
              </a:solidFill>
              <a:latin typeface="Helvetica" pitchFamily="2" charset="0"/>
            </a:endParaRPr>
          </a:p>
          <a:p>
            <a:r>
              <a:rPr lang="en-US" sz="1600">
                <a:solidFill>
                  <a:srgbClr val="00366E"/>
                </a:solidFill>
                <a:latin typeface="Helvetica" pitchFamily="2" charset="0"/>
              </a:rPr>
              <a:t>Our goal is to maintain a 35% overall Small Business (SBE) participation and aspire to reach a 30% Minority- and Woman-Owned Business (MWBE) participation </a:t>
            </a:r>
          </a:p>
        </p:txBody>
      </p:sp>
      <p:cxnSp>
        <p:nvCxnSpPr>
          <p:cNvPr id="16" name="Straight Connector 15">
            <a:extLst>
              <a:ext uri="{FF2B5EF4-FFF2-40B4-BE49-F238E27FC236}">
                <a16:creationId xmlns:a16="http://schemas.microsoft.com/office/drawing/2014/main" id="{0C4BA1AC-AAAD-1C4F-8603-F2286C6AA057}"/>
              </a:ext>
            </a:extLst>
          </p:cNvPr>
          <p:cNvCxnSpPr>
            <a:cxnSpLocks/>
          </p:cNvCxnSpPr>
          <p:nvPr/>
        </p:nvCxnSpPr>
        <p:spPr>
          <a:xfrm>
            <a:off x="904469" y="4059333"/>
            <a:ext cx="469172" cy="0"/>
          </a:xfrm>
          <a:prstGeom prst="line">
            <a:avLst/>
          </a:prstGeom>
          <a:ln w="3175">
            <a:solidFill>
              <a:srgbClr val="F6801F"/>
            </a:solidFill>
          </a:ln>
        </p:spPr>
        <p:style>
          <a:lnRef idx="2">
            <a:schemeClr val="accent4"/>
          </a:lnRef>
          <a:fillRef idx="0">
            <a:schemeClr val="accent4"/>
          </a:fillRef>
          <a:effectRef idx="1">
            <a:schemeClr val="accent4"/>
          </a:effectRef>
          <a:fontRef idx="minor">
            <a:schemeClr val="tx1"/>
          </a:fontRef>
        </p:style>
      </p:cxnSp>
      <p:cxnSp>
        <p:nvCxnSpPr>
          <p:cNvPr id="13" name="Straight Connector 12">
            <a:extLst>
              <a:ext uri="{FF2B5EF4-FFF2-40B4-BE49-F238E27FC236}">
                <a16:creationId xmlns:a16="http://schemas.microsoft.com/office/drawing/2014/main" id="{5D0221A8-6403-435D-B121-E22166D240E4}"/>
              </a:ext>
            </a:extLst>
          </p:cNvPr>
          <p:cNvCxnSpPr>
            <a:cxnSpLocks/>
          </p:cNvCxnSpPr>
          <p:nvPr/>
        </p:nvCxnSpPr>
        <p:spPr>
          <a:xfrm>
            <a:off x="690713" y="5593355"/>
            <a:ext cx="3584404" cy="0"/>
          </a:xfrm>
          <a:prstGeom prst="line">
            <a:avLst/>
          </a:prstGeom>
          <a:ln w="44450">
            <a:solidFill>
              <a:srgbClr val="F6801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92209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9C8DE-30B0-4EA0-B6AE-BABF0DE5B8CE}"/>
              </a:ext>
            </a:extLst>
          </p:cNvPr>
          <p:cNvSpPr>
            <a:spLocks noGrp="1"/>
          </p:cNvSpPr>
          <p:nvPr>
            <p:ph type="title"/>
          </p:nvPr>
        </p:nvSpPr>
        <p:spPr/>
        <p:txBody>
          <a:bodyPr/>
          <a:lstStyle/>
          <a:p>
            <a:r>
              <a:rPr lang="en-US"/>
              <a:t>BUSINESS EQUITY</a:t>
            </a:r>
          </a:p>
        </p:txBody>
      </p:sp>
      <p:sp>
        <p:nvSpPr>
          <p:cNvPr id="5" name="Text Placeholder 4">
            <a:extLst>
              <a:ext uri="{FF2B5EF4-FFF2-40B4-BE49-F238E27FC236}">
                <a16:creationId xmlns:a16="http://schemas.microsoft.com/office/drawing/2014/main" id="{CB74C550-E2E5-467B-B1C8-C1A7C44E92F2}"/>
              </a:ext>
            </a:extLst>
          </p:cNvPr>
          <p:cNvSpPr txBox="1">
            <a:spLocks noGrp="1"/>
          </p:cNvSpPr>
          <p:nvPr>
            <p:ph type="body" sz="quarter" idx="11"/>
          </p:nvPr>
        </p:nvSpPr>
        <p:spPr>
          <a:xfrm>
            <a:off x="609600" y="1701800"/>
            <a:ext cx="10636332" cy="1901546"/>
          </a:xfrm>
          <a:prstGeom prst="rect">
            <a:avLst/>
          </a:prstGeom>
          <a:noFill/>
        </p:spPr>
        <p:txBody>
          <a:bodyPr wrap="square" rtlCol="0">
            <a:spAutoFit/>
          </a:bodyPr>
          <a:lstStyle/>
          <a:p>
            <a:pPr marL="0" indent="0">
              <a:buNone/>
            </a:pPr>
            <a:r>
              <a:rPr lang="en-US" sz="1800" b="1" u="sng">
                <a:solidFill>
                  <a:srgbClr val="F6801F"/>
                </a:solidFill>
                <a:latin typeface="Helvetica" panose="020B0604020202020204" pitchFamily="34" charset="0"/>
                <a:cs typeface="Helvetica" panose="020B0604020202020204" pitchFamily="34" charset="0"/>
              </a:rPr>
              <a:t>Small Business Enterprise (SBE)</a:t>
            </a:r>
          </a:p>
          <a:p>
            <a:pPr marL="0" lvl="1" indent="0" algn="just">
              <a:buNone/>
            </a:pPr>
            <a:r>
              <a:rPr lang="en-US" sz="1800">
                <a:solidFill>
                  <a:srgbClr val="0D2145"/>
                </a:solidFill>
                <a:latin typeface="Helvetica" panose="020B0604020202020204" pitchFamily="34" charset="0"/>
              </a:rPr>
              <a:t>Small Business Enterprise “SBE” means a firm whose gross revenues or number of employees, averaged over the past three years, inclusive of any affiliates as defined by 13 CFR </a:t>
            </a:r>
            <a:r>
              <a:rPr lang="en-US" sz="1800">
                <a:solidFill>
                  <a:srgbClr val="0D2145"/>
                </a:solidFill>
                <a:latin typeface="Helvetica" panose="020B0604020202020204" pitchFamily="34" charset="0"/>
                <a:cs typeface="Helvetica" panose="020B0604020202020204" pitchFamily="34" charset="0"/>
              </a:rPr>
              <a:t>§ 121.103, does not exceed the size standards defined in Section 3 of the Federal Small Business Act and applicable Small Business Administration regulations related to the size standards found in 12 CFR §121</a:t>
            </a:r>
            <a:r>
              <a:rPr lang="en-US" sz="1800">
                <a:solidFill>
                  <a:srgbClr val="0D2145"/>
                </a:solidFill>
                <a:latin typeface="Helvetica" panose="020B0604020202020204" pitchFamily="34" charset="0"/>
              </a:rPr>
              <a:t>. The net worth of the owner must be less than $1.32 million, excluding the owner’s primary residence and assets of the business.</a:t>
            </a:r>
            <a:endParaRPr lang="en-US" sz="1800" b="1">
              <a:solidFill>
                <a:srgbClr val="0D2145"/>
              </a:solidFill>
              <a:latin typeface="Helvetica" panose="020B0604020202020204" pitchFamily="34" charset="0"/>
            </a:endParaRPr>
          </a:p>
        </p:txBody>
      </p:sp>
      <p:sp>
        <p:nvSpPr>
          <p:cNvPr id="6" name="TextBox 5">
            <a:extLst>
              <a:ext uri="{FF2B5EF4-FFF2-40B4-BE49-F238E27FC236}">
                <a16:creationId xmlns:a16="http://schemas.microsoft.com/office/drawing/2014/main" id="{85EE2ECE-6FB2-4DE4-841C-65EA89150E99}"/>
              </a:ext>
            </a:extLst>
          </p:cNvPr>
          <p:cNvSpPr txBox="1"/>
          <p:nvPr/>
        </p:nvSpPr>
        <p:spPr>
          <a:xfrm>
            <a:off x="609599" y="3873912"/>
            <a:ext cx="10636331" cy="1477328"/>
          </a:xfrm>
          <a:prstGeom prst="rect">
            <a:avLst/>
          </a:prstGeom>
          <a:noFill/>
        </p:spPr>
        <p:txBody>
          <a:bodyPr wrap="square" rtlCol="0">
            <a:spAutoFit/>
          </a:bodyPr>
          <a:lstStyle/>
          <a:p>
            <a:r>
              <a:rPr lang="en-US" b="1" u="sng">
                <a:solidFill>
                  <a:srgbClr val="F6801F"/>
                </a:solidFill>
                <a:latin typeface="Helvetica" panose="020B0604020202020204" pitchFamily="34" charset="0"/>
                <a:cs typeface="Helvetica" panose="020B0604020202020204" pitchFamily="34" charset="0"/>
              </a:rPr>
              <a:t>Minority Business Enterprise (MBE)</a:t>
            </a:r>
          </a:p>
          <a:p>
            <a:pPr algn="just"/>
            <a:r>
              <a:rPr lang="en-US">
                <a:solidFill>
                  <a:srgbClr val="0D2145"/>
                </a:solidFill>
                <a:latin typeface="Helvetica" panose="020B0604020202020204" pitchFamily="34" charset="0"/>
                <a:cs typeface="Helvetica" panose="020B0604020202020204" pitchFamily="34" charset="0"/>
              </a:rPr>
              <a:t>Minority-Owned Business Enterprise “MBE” means a Business that is at least 51% Owned by one or more Minority Persons, or for which at least 51% of the equity is Owned by one or more Minority Persons, and both the management and daily business operations are carried out and controlled by one or more of the Minority Persons who own it.</a:t>
            </a:r>
            <a:endParaRPr lang="en-US">
              <a:solidFill>
                <a:srgbClr val="0D2145"/>
              </a:solidFill>
              <a:latin typeface="Helvetica" panose="020B0604020202020204" pitchFamily="34" charset="0"/>
              <a:ea typeface="Times New Roman" panose="02020603050405020304" pitchFamily="18" charset="0"/>
              <a:cs typeface="Helvetica" panose="020B0604020202020204" pitchFamily="34" charset="0"/>
            </a:endParaRPr>
          </a:p>
        </p:txBody>
      </p:sp>
      <p:sp>
        <p:nvSpPr>
          <p:cNvPr id="7" name="Slide Number Placeholder 45">
            <a:extLst>
              <a:ext uri="{FF2B5EF4-FFF2-40B4-BE49-F238E27FC236}">
                <a16:creationId xmlns:a16="http://schemas.microsoft.com/office/drawing/2014/main" id="{80424BA0-C27D-4D4B-8F99-E97392D430A3}"/>
              </a:ext>
            </a:extLst>
          </p:cNvPr>
          <p:cNvSpPr>
            <a:spLocks noGrp="1"/>
          </p:cNvSpPr>
          <p:nvPr>
            <p:ph type="sldNum" sz="quarter" idx="4"/>
          </p:nvPr>
        </p:nvSpPr>
        <p:spPr>
          <a:xfrm>
            <a:off x="11123690" y="6492875"/>
            <a:ext cx="460220" cy="365125"/>
          </a:xfrm>
        </p:spPr>
        <p:txBody>
          <a:bodyPr/>
          <a:lstStyle/>
          <a:p>
            <a:fld id="{00444626-245E-0646-B25F-0739C8FEA999}" type="slidenum">
              <a:rPr lang="en-US" smtClean="0"/>
              <a:pPr/>
              <a:t>7</a:t>
            </a:fld>
            <a:endParaRPr lang="en-US"/>
          </a:p>
        </p:txBody>
      </p:sp>
    </p:spTree>
    <p:extLst>
      <p:ext uri="{BB962C8B-B14F-4D97-AF65-F5344CB8AC3E}">
        <p14:creationId xmlns:p14="http://schemas.microsoft.com/office/powerpoint/2010/main" val="23351430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CC05C-C9EA-40A9-966A-AEAB737944D0}"/>
              </a:ext>
            </a:extLst>
          </p:cNvPr>
          <p:cNvSpPr>
            <a:spLocks noGrp="1"/>
          </p:cNvSpPr>
          <p:nvPr>
            <p:ph type="title"/>
          </p:nvPr>
        </p:nvSpPr>
        <p:spPr/>
        <p:txBody>
          <a:bodyPr/>
          <a:lstStyle/>
          <a:p>
            <a:r>
              <a:rPr lang="en-US"/>
              <a:t>BUSINESS EQUITY</a:t>
            </a:r>
          </a:p>
        </p:txBody>
      </p:sp>
      <p:sp>
        <p:nvSpPr>
          <p:cNvPr id="5" name="Text Placeholder 4">
            <a:extLst>
              <a:ext uri="{FF2B5EF4-FFF2-40B4-BE49-F238E27FC236}">
                <a16:creationId xmlns:a16="http://schemas.microsoft.com/office/drawing/2014/main" id="{52A1FD54-0DB7-4C85-B8D7-644BEAF45EE5}"/>
              </a:ext>
            </a:extLst>
          </p:cNvPr>
          <p:cNvSpPr txBox="1">
            <a:spLocks noGrp="1"/>
          </p:cNvSpPr>
          <p:nvPr>
            <p:ph type="body" sz="quarter" idx="11"/>
          </p:nvPr>
        </p:nvSpPr>
        <p:spPr>
          <a:xfrm>
            <a:off x="716476" y="2344351"/>
            <a:ext cx="10529455" cy="1467068"/>
          </a:xfrm>
          <a:prstGeom prst="rect">
            <a:avLst/>
          </a:prstGeom>
          <a:noFill/>
        </p:spPr>
        <p:txBody>
          <a:bodyPr wrap="square" rtlCol="0">
            <a:spAutoFit/>
          </a:bodyPr>
          <a:lstStyle/>
          <a:p>
            <a:pPr marL="0" indent="0">
              <a:buNone/>
            </a:pPr>
            <a:r>
              <a:rPr lang="en-US" sz="1800" b="1" u="sng">
                <a:solidFill>
                  <a:srgbClr val="F6801F"/>
                </a:solidFill>
                <a:latin typeface="Helvetica" panose="020B0604020202020204" pitchFamily="34" charset="0"/>
                <a:cs typeface="Helvetica" panose="020B0604020202020204" pitchFamily="34" charset="0"/>
              </a:rPr>
              <a:t>Woman Business Enterprise (WBE)</a:t>
            </a:r>
          </a:p>
          <a:p>
            <a:pPr marL="0" indent="0" algn="just">
              <a:buNone/>
            </a:pPr>
            <a:r>
              <a:rPr lang="en-US" sz="1800">
                <a:solidFill>
                  <a:srgbClr val="0D2145"/>
                </a:solidFill>
                <a:latin typeface="Helvetica" panose="020B0604020202020204" pitchFamily="34" charset="0"/>
                <a:cs typeface="Helvetica" panose="020B0604020202020204" pitchFamily="34" charset="0"/>
              </a:rPr>
              <a:t>Woman-Owned Business Enterprise “WBE” means a Business that is at least 51% Owned by one or more female American citizens, or for which at least 51% of the equity is Owned by one or more female American citizens, and both the management and daily business operations are carried out and controlled by one or more of the female American citizens who own it.</a:t>
            </a:r>
            <a:endParaRPr lang="en-US" sz="1800">
              <a:solidFill>
                <a:srgbClr val="0D2145"/>
              </a:solidFill>
              <a:latin typeface="Helvetica" panose="020B0604020202020204" pitchFamily="34" charset="0"/>
              <a:ea typeface="Times New Roman" panose="02020603050405020304" pitchFamily="18" charset="0"/>
              <a:cs typeface="Helvetica" panose="020B0604020202020204" pitchFamily="34" charset="0"/>
            </a:endParaRPr>
          </a:p>
        </p:txBody>
      </p:sp>
      <p:sp>
        <p:nvSpPr>
          <p:cNvPr id="7" name="TextBox 6">
            <a:extLst>
              <a:ext uri="{FF2B5EF4-FFF2-40B4-BE49-F238E27FC236}">
                <a16:creationId xmlns:a16="http://schemas.microsoft.com/office/drawing/2014/main" id="{257D18AA-5123-42A6-8111-FB0B66B95408}"/>
              </a:ext>
            </a:extLst>
          </p:cNvPr>
          <p:cNvSpPr txBox="1"/>
          <p:nvPr/>
        </p:nvSpPr>
        <p:spPr>
          <a:xfrm>
            <a:off x="838200" y="4636622"/>
            <a:ext cx="9811615" cy="1443344"/>
          </a:xfrm>
          <a:prstGeom prst="rect">
            <a:avLst/>
          </a:prstGeom>
          <a:noFill/>
        </p:spPr>
        <p:txBody>
          <a:bodyPr wrap="square">
            <a:spAutoFit/>
          </a:bodyPr>
          <a:lstStyle/>
          <a:p>
            <a:pPr>
              <a:lnSpc>
                <a:spcPct val="125000"/>
              </a:lnSpc>
            </a:pPr>
            <a:r>
              <a:rPr lang="en-US" b="1">
                <a:solidFill>
                  <a:srgbClr val="F6801F"/>
                </a:solidFill>
                <a:latin typeface="Helvetica" panose="020B0604020202020204" pitchFamily="34" charset="0"/>
                <a:ea typeface="Times New Roman" panose="02020603050405020304" pitchFamily="18" charset="0"/>
                <a:cs typeface="Helvetica" panose="020B0604020202020204" pitchFamily="34" charset="0"/>
              </a:rPr>
              <a:t>MWBE and SBE Policies</a:t>
            </a:r>
          </a:p>
          <a:p>
            <a:pPr>
              <a:lnSpc>
                <a:spcPct val="125000"/>
              </a:lnSpc>
            </a:pPr>
            <a:r>
              <a:rPr lang="en-US">
                <a:solidFill>
                  <a:srgbClr val="0D2145"/>
                </a:solidFill>
                <a:latin typeface="Helvetica" panose="020B0604020202020204" pitchFamily="34" charset="0"/>
                <a:ea typeface="Times New Roman" panose="02020603050405020304" pitchFamily="18" charset="0"/>
                <a:cs typeface="Helvetica" panose="020B0604020202020204" pitchFamily="34" charset="0"/>
              </a:rPr>
              <a:t>The Port Commission, at its April 27, 2021 meeting, approved the NEW Minority- and Woman-Owned Business Enterprise Development Policy and the Amended and Restated Small Business Development Policy. </a:t>
            </a:r>
            <a:endParaRPr lang="en-US">
              <a:solidFill>
                <a:srgbClr val="0D2145"/>
              </a:solidFill>
              <a:latin typeface="Helvetica" panose="020B0604020202020204" pitchFamily="34" charset="0"/>
              <a:cs typeface="Helvetica" panose="020B0604020202020204" pitchFamily="34" charset="0"/>
            </a:endParaRPr>
          </a:p>
        </p:txBody>
      </p:sp>
      <p:sp>
        <p:nvSpPr>
          <p:cNvPr id="6" name="Slide Number Placeholder 45">
            <a:extLst>
              <a:ext uri="{FF2B5EF4-FFF2-40B4-BE49-F238E27FC236}">
                <a16:creationId xmlns:a16="http://schemas.microsoft.com/office/drawing/2014/main" id="{B52C970A-0D9A-42BC-A300-2E44987B357F}"/>
              </a:ext>
            </a:extLst>
          </p:cNvPr>
          <p:cNvSpPr>
            <a:spLocks noGrp="1"/>
          </p:cNvSpPr>
          <p:nvPr>
            <p:ph type="sldNum" sz="quarter" idx="4"/>
          </p:nvPr>
        </p:nvSpPr>
        <p:spPr>
          <a:xfrm>
            <a:off x="11123690" y="6492875"/>
            <a:ext cx="460220" cy="365125"/>
          </a:xfrm>
        </p:spPr>
        <p:txBody>
          <a:bodyPr/>
          <a:lstStyle/>
          <a:p>
            <a:fld id="{00444626-245E-0646-B25F-0739C8FEA999}" type="slidenum">
              <a:rPr lang="en-US" smtClean="0"/>
              <a:pPr/>
              <a:t>8</a:t>
            </a:fld>
            <a:endParaRPr lang="en-US"/>
          </a:p>
        </p:txBody>
      </p:sp>
    </p:spTree>
    <p:extLst>
      <p:ext uri="{BB962C8B-B14F-4D97-AF65-F5344CB8AC3E}">
        <p14:creationId xmlns:p14="http://schemas.microsoft.com/office/powerpoint/2010/main" val="6107714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07BEB-97A5-4EFD-97EE-8D87BB9086CB}"/>
              </a:ext>
            </a:extLst>
          </p:cNvPr>
          <p:cNvSpPr>
            <a:spLocks noGrp="1"/>
          </p:cNvSpPr>
          <p:nvPr>
            <p:ph type="title"/>
          </p:nvPr>
        </p:nvSpPr>
        <p:spPr/>
        <p:txBody>
          <a:bodyPr/>
          <a:lstStyle/>
          <a:p>
            <a:r>
              <a:rPr lang="en-US"/>
              <a:t>PARTNER AGENCIES</a:t>
            </a:r>
          </a:p>
        </p:txBody>
      </p:sp>
      <p:sp>
        <p:nvSpPr>
          <p:cNvPr id="5" name="Text Placeholder 4">
            <a:extLst>
              <a:ext uri="{FF2B5EF4-FFF2-40B4-BE49-F238E27FC236}">
                <a16:creationId xmlns:a16="http://schemas.microsoft.com/office/drawing/2014/main" id="{1415F39B-A828-49F6-811B-22197C538CBB}"/>
              </a:ext>
            </a:extLst>
          </p:cNvPr>
          <p:cNvSpPr txBox="1">
            <a:spLocks noGrp="1"/>
          </p:cNvSpPr>
          <p:nvPr>
            <p:ph type="body" sz="quarter" idx="11"/>
          </p:nvPr>
        </p:nvSpPr>
        <p:spPr>
          <a:xfrm>
            <a:off x="838200" y="1656865"/>
            <a:ext cx="10968843" cy="4702313"/>
          </a:xfrm>
          <a:prstGeom prst="rect">
            <a:avLst/>
          </a:prstGeom>
          <a:noFill/>
        </p:spPr>
        <p:txBody>
          <a:bodyPr wrap="square" rtlCol="0">
            <a:spAutoFit/>
          </a:bodyPr>
          <a:lstStyle/>
          <a:p>
            <a:pPr defTabSz="342900">
              <a:defRPr/>
            </a:pPr>
            <a:endParaRPr lang="en-US" sz="1600" b="1">
              <a:solidFill>
                <a:prstClr val="black"/>
              </a:solidFill>
              <a:latin typeface="Helvetica" panose="020B0604020202020204" pitchFamily="34" charset="0"/>
              <a:cs typeface="Helvetica" panose="020B0604020202020204" pitchFamily="34" charset="0"/>
            </a:endParaRPr>
          </a:p>
          <a:p>
            <a:pPr marL="0" indent="0" defTabSz="342900">
              <a:buSzPct val="100000"/>
              <a:buNone/>
              <a:defRPr/>
            </a:pPr>
            <a:r>
              <a:rPr lang="en-US" sz="1800">
                <a:solidFill>
                  <a:srgbClr val="0D2145"/>
                </a:solidFill>
                <a:latin typeface="Helvetica" panose="020B0604020202020204" pitchFamily="34" charset="0"/>
                <a:cs typeface="Helvetica" panose="020B0604020202020204" pitchFamily="34" charset="0"/>
              </a:rPr>
              <a:t>Small and MWBEs must meet certain criteria and be certified with one of the following partner Agencies:</a:t>
            </a:r>
          </a:p>
          <a:p>
            <a:pPr marL="173831" defTabSz="342900">
              <a:buSzPct val="100000"/>
              <a:defRPr/>
            </a:pPr>
            <a:endParaRPr lang="en-US" sz="1600">
              <a:solidFill>
                <a:srgbClr val="0D2145"/>
              </a:solidFill>
              <a:latin typeface="Helvetica" panose="020B0604020202020204" pitchFamily="34" charset="0"/>
              <a:cs typeface="Helvetica" panose="020B0604020202020204" pitchFamily="34" charset="0"/>
            </a:endParaRPr>
          </a:p>
          <a:p>
            <a:pPr marL="720329" lvl="1" indent="-285750" defTabSz="342900">
              <a:lnSpc>
                <a:spcPct val="125000"/>
              </a:lnSpc>
              <a:buSzPct val="100000"/>
              <a:buFont typeface="Arial" panose="020B0604020202020204" pitchFamily="34" charset="0"/>
              <a:buChar char="•"/>
              <a:defRPr/>
            </a:pPr>
            <a:r>
              <a:rPr lang="en-US" sz="1600">
                <a:solidFill>
                  <a:srgbClr val="0D2145"/>
                </a:solidFill>
                <a:latin typeface="Helvetica" panose="020B0604020202020204" pitchFamily="34" charset="0"/>
                <a:cs typeface="Helvetica" panose="020B0604020202020204" pitchFamily="34" charset="0"/>
              </a:rPr>
              <a:t>*City of Houston (SBE, MBE, WBE)						</a:t>
            </a:r>
          </a:p>
          <a:p>
            <a:pPr marL="720329" lvl="1" indent="-285750" defTabSz="342900">
              <a:lnSpc>
                <a:spcPct val="125000"/>
              </a:lnSpc>
              <a:buSzPct val="100000"/>
              <a:buFont typeface="Arial" panose="020B0604020202020204" pitchFamily="34" charset="0"/>
              <a:buChar char="•"/>
              <a:defRPr/>
            </a:pPr>
            <a:r>
              <a:rPr lang="en-US" sz="1600">
                <a:solidFill>
                  <a:srgbClr val="0D2145"/>
                </a:solidFill>
                <a:latin typeface="Helvetica" panose="020B0604020202020204" pitchFamily="34" charset="0"/>
                <a:cs typeface="Helvetica" panose="020B0604020202020204" pitchFamily="34" charset="0"/>
              </a:rPr>
              <a:t>Houston Minority Supplier Development Council (MBE)</a:t>
            </a:r>
          </a:p>
          <a:p>
            <a:pPr marL="720329" lvl="1" indent="-285750" defTabSz="342900">
              <a:lnSpc>
                <a:spcPct val="125000"/>
              </a:lnSpc>
              <a:buSzPct val="100000"/>
              <a:buFont typeface="Arial" panose="020B0604020202020204" pitchFamily="34" charset="0"/>
              <a:buChar char="•"/>
              <a:defRPr/>
            </a:pPr>
            <a:r>
              <a:rPr lang="en-US" sz="1600">
                <a:solidFill>
                  <a:srgbClr val="0D2145"/>
                </a:solidFill>
                <a:latin typeface="Helvetica" panose="020B0604020202020204" pitchFamily="34" charset="0"/>
                <a:cs typeface="Helvetica" panose="020B0604020202020204" pitchFamily="34" charset="0"/>
              </a:rPr>
              <a:t>*METRO (SBE)							</a:t>
            </a:r>
          </a:p>
          <a:p>
            <a:pPr marL="720329" lvl="1" indent="-285750" defTabSz="342900">
              <a:lnSpc>
                <a:spcPct val="125000"/>
              </a:lnSpc>
              <a:buSzPct val="100000"/>
              <a:buFont typeface="Arial" panose="020B0604020202020204" pitchFamily="34" charset="0"/>
              <a:buChar char="•"/>
              <a:defRPr/>
            </a:pPr>
            <a:r>
              <a:rPr lang="en-US" sz="1600">
                <a:solidFill>
                  <a:srgbClr val="0D2145"/>
                </a:solidFill>
                <a:latin typeface="Helvetica" panose="020B0604020202020204" pitchFamily="34" charset="0"/>
                <a:cs typeface="Helvetica" panose="020B0604020202020204" pitchFamily="34" charset="0"/>
              </a:rPr>
              <a:t>*SBA 8(a) (SDB)</a:t>
            </a:r>
          </a:p>
          <a:p>
            <a:pPr marL="720329" lvl="1" indent="-285750" defTabSz="342900">
              <a:lnSpc>
                <a:spcPct val="125000"/>
              </a:lnSpc>
              <a:buSzPct val="100000"/>
              <a:buFont typeface="Arial" panose="020B0604020202020204" pitchFamily="34" charset="0"/>
              <a:buChar char="•"/>
              <a:defRPr/>
            </a:pPr>
            <a:r>
              <a:rPr lang="en-US" sz="1600">
                <a:solidFill>
                  <a:srgbClr val="0D2145"/>
                </a:solidFill>
                <a:latin typeface="Helvetica" panose="020B0604020202020204" pitchFamily="34" charset="0"/>
                <a:cs typeface="Helvetica" panose="020B0604020202020204" pitchFamily="34" charset="0"/>
              </a:rPr>
              <a:t>*State of Texas HUB Certification (HUB)</a:t>
            </a:r>
          </a:p>
          <a:p>
            <a:pPr marL="720329" lvl="1" indent="-285750" defTabSz="342900">
              <a:lnSpc>
                <a:spcPct val="125000"/>
              </a:lnSpc>
              <a:buSzPct val="100000"/>
              <a:buFont typeface="Arial" panose="020B0604020202020204" pitchFamily="34" charset="0"/>
              <a:buChar char="•"/>
              <a:defRPr/>
            </a:pPr>
            <a:r>
              <a:rPr lang="en-US" sz="1600">
                <a:solidFill>
                  <a:srgbClr val="0D2145"/>
                </a:solidFill>
                <a:latin typeface="Helvetica" panose="020B0604020202020204" pitchFamily="34" charset="0"/>
                <a:cs typeface="Helvetica" panose="020B0604020202020204" pitchFamily="34" charset="0"/>
              </a:rPr>
              <a:t>South Texas Central Regional Certification Agency (SBE, </a:t>
            </a:r>
          </a:p>
          <a:p>
            <a:pPr marL="720329" lvl="1" indent="-285750" defTabSz="342900">
              <a:lnSpc>
                <a:spcPct val="125000"/>
              </a:lnSpc>
              <a:buSzPct val="100000"/>
              <a:buFont typeface="Arial" panose="020B0604020202020204" pitchFamily="34" charset="0"/>
              <a:buChar char="•"/>
              <a:defRPr/>
            </a:pPr>
            <a:r>
              <a:rPr lang="en-US" sz="1600">
                <a:solidFill>
                  <a:srgbClr val="0D2145"/>
                </a:solidFill>
                <a:latin typeface="Helvetica" panose="020B0604020202020204" pitchFamily="34" charset="0"/>
                <a:cs typeface="Helvetica" panose="020B0604020202020204" pitchFamily="34" charset="0"/>
              </a:rPr>
              <a:t>MBE, WBE)							</a:t>
            </a:r>
          </a:p>
          <a:p>
            <a:pPr marL="720329" lvl="1" indent="-285750" defTabSz="342900">
              <a:lnSpc>
                <a:spcPct val="125000"/>
              </a:lnSpc>
              <a:buSzPct val="100000"/>
              <a:buFont typeface="Arial" panose="020B0604020202020204" pitchFamily="34" charset="0"/>
              <a:buChar char="•"/>
              <a:defRPr/>
            </a:pPr>
            <a:r>
              <a:rPr lang="en-US" sz="1600">
                <a:solidFill>
                  <a:srgbClr val="0D2145"/>
                </a:solidFill>
                <a:latin typeface="Helvetica" panose="020B0604020202020204" pitchFamily="34" charset="0"/>
                <a:cs typeface="Helvetica" panose="020B0604020202020204" pitchFamily="34" charset="0"/>
              </a:rPr>
              <a:t>*Texas Department of Transportation (SBE)</a:t>
            </a:r>
          </a:p>
          <a:p>
            <a:pPr marL="720329" lvl="1" indent="-285750" defTabSz="342900">
              <a:lnSpc>
                <a:spcPct val="125000"/>
              </a:lnSpc>
              <a:buSzPct val="100000"/>
              <a:buFont typeface="Arial" panose="020B0604020202020204" pitchFamily="34" charset="0"/>
              <a:buChar char="•"/>
              <a:defRPr/>
            </a:pPr>
            <a:r>
              <a:rPr lang="en-US" sz="1600">
                <a:solidFill>
                  <a:srgbClr val="0D2145"/>
                </a:solidFill>
                <a:latin typeface="Helvetica" panose="020B0604020202020204" pitchFamily="34" charset="0"/>
                <a:cs typeface="Helvetica" panose="020B0604020202020204" pitchFamily="34" charset="0"/>
              </a:rPr>
              <a:t>Women’s Business Enterprise Alliance (WBE)</a:t>
            </a:r>
          </a:p>
          <a:p>
            <a:pPr marL="434579" lvl="1" indent="0" defTabSz="342900">
              <a:lnSpc>
                <a:spcPct val="125000"/>
              </a:lnSpc>
              <a:buSzPct val="100000"/>
              <a:buNone/>
              <a:defRPr/>
            </a:pPr>
            <a:r>
              <a:rPr lang="en-US" sz="1600">
                <a:solidFill>
                  <a:srgbClr val="0D2145"/>
                </a:solidFill>
                <a:latin typeface="Helvetica" panose="020B0604020202020204" pitchFamily="34" charset="0"/>
                <a:cs typeface="Helvetica" panose="020B0604020202020204" pitchFamily="34" charset="0"/>
              </a:rPr>
              <a:t>*No fee to apply</a:t>
            </a:r>
          </a:p>
        </p:txBody>
      </p:sp>
      <p:sp>
        <p:nvSpPr>
          <p:cNvPr id="4" name="Slide Number Placeholder 45">
            <a:extLst>
              <a:ext uri="{FF2B5EF4-FFF2-40B4-BE49-F238E27FC236}">
                <a16:creationId xmlns:a16="http://schemas.microsoft.com/office/drawing/2014/main" id="{3FED767D-0651-46A3-8C61-487111E8B1D4}"/>
              </a:ext>
            </a:extLst>
          </p:cNvPr>
          <p:cNvSpPr>
            <a:spLocks noGrp="1"/>
          </p:cNvSpPr>
          <p:nvPr>
            <p:ph type="sldNum" sz="quarter" idx="4"/>
          </p:nvPr>
        </p:nvSpPr>
        <p:spPr>
          <a:xfrm>
            <a:off x="11123690" y="6492875"/>
            <a:ext cx="460220" cy="365125"/>
          </a:xfrm>
        </p:spPr>
        <p:txBody>
          <a:bodyPr/>
          <a:lstStyle/>
          <a:p>
            <a:fld id="{00444626-245E-0646-B25F-0739C8FEA999}" type="slidenum">
              <a:rPr lang="en-US" smtClean="0"/>
              <a:pPr/>
              <a:t>9</a:t>
            </a:fld>
            <a:endParaRPr lang="en-US"/>
          </a:p>
        </p:txBody>
      </p:sp>
    </p:spTree>
    <p:extLst>
      <p:ext uri="{BB962C8B-B14F-4D97-AF65-F5344CB8AC3E}">
        <p14:creationId xmlns:p14="http://schemas.microsoft.com/office/powerpoint/2010/main" val="2313671352"/>
      </p:ext>
    </p:extLst>
  </p:cSld>
  <p:clrMapOvr>
    <a:masterClrMapping/>
  </p:clrMapOvr>
</p:sld>
</file>

<file path=ppt/theme/theme1.xml><?xml version="1.0" encoding="utf-8"?>
<a:theme xmlns:a="http://schemas.openxmlformats.org/drawingml/2006/main" name="Blanks Templat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7DA3C4961786B4689065E7AFBC60F5B" ma:contentTypeVersion="47" ma:contentTypeDescription="Create a new document." ma:contentTypeScope="" ma:versionID="71acb1256e65739417bc5a3dcfa1e866">
  <xsd:schema xmlns:xsd="http://www.w3.org/2001/XMLSchema" xmlns:xs="http://www.w3.org/2001/XMLSchema" xmlns:p="http://schemas.microsoft.com/office/2006/metadata/properties" xmlns:ns2="16e0964c-f077-4f36-9738-5e1ff42b0d80" xmlns:ns3="http://schemas.microsoft.com/sharepoint/v4" targetNamespace="http://schemas.microsoft.com/office/2006/metadata/properties" ma:root="true" ma:fieldsID="02c6b9a413884b3fa13dadf8ccb21e74" ns2:_="" ns3:_="">
    <xsd:import namespace="16e0964c-f077-4f36-9738-5e1ff42b0d80"/>
    <xsd:import namespace="http://schemas.microsoft.com/sharepoint/v4"/>
    <xsd:element name="properties">
      <xsd:complexType>
        <xsd:sequence>
          <xsd:element name="documentManagement">
            <xsd:complexType>
              <xsd:all>
                <xsd:element ref="ns2:SharedWithUsers" minOccurs="0"/>
                <xsd:element ref="ns3:IconOverlay" minOccurs="0"/>
                <xsd:element ref="ns2:_dlc_DocId" minOccurs="0"/>
                <xsd:element ref="ns2:_dlc_DocIdUrl" minOccurs="0"/>
                <xsd:element ref="ns2:_dlc_DocIdPersistId" minOccurs="0"/>
                <xsd:element ref="ns2:GS_MraActionInProgres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6e0964c-f077-4f36-9738-5e1ff42b0d80"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dlc_DocId" ma:index="10" nillable="true" ma:displayName="Document ID Value" ma:description="The value of the document ID assigned to this item." ma:internalName="_dlc_DocId" ma:readOnly="true">
      <xsd:simpleType>
        <xsd:restriction base="dms:Text"/>
      </xsd:simpleType>
    </xsd:element>
    <xsd:element name="_dlc_DocIdUrl" ma:index="1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2" nillable="true" ma:displayName="Persist ID" ma:description="Keep ID on add." ma:hidden="true" ma:internalName="_dlc_DocIdPersistId" ma:readOnly="true">
      <xsd:simpleType>
        <xsd:restriction base="dms:Boolean"/>
      </xsd:simpleType>
    </xsd:element>
    <xsd:element name="GS_MraActionInProgress" ma:index="13" nillable="true" ma:displayName="GS_MraActionInProgress" ma:hidden="true" ma:internalName="GS_MraActionInProgress">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9"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_dlc_DocId xmlns="16e0964c-f077-4f36-9738-5e1ff42b0d80">DC7Z77VHF4CC-610730725-75</_dlc_DocId>
    <_dlc_DocIdUrl xmlns="16e0964c-f077-4f36-9738-5e1ff42b0d80">
      <Url>http://shareport.poha.net/sites/sp/depts/commdiv/mec/_layouts/15/DocIdRedir.aspx?ID=DC7Z77VHF4CC-610730725-75</Url>
      <Description>DC7Z77VHF4CC-610730725-75</Description>
    </_dlc_DocIdUrl>
    <SharedWithUsers xmlns="16e0964c-f077-4f36-9738-5e1ff42b0d80">
      <UserInfo>
        <DisplayName>James Pitts</DisplayName>
        <AccountId>159</AccountId>
        <AccountType/>
      </UserInfo>
      <UserInfo>
        <DisplayName>John Moseley</DisplayName>
        <AccountId>468</AccountId>
        <AccountType/>
      </UserInfo>
    </SharedWithUsers>
    <GS_MraActionInProgress xmlns="16e0964c-f077-4f36-9738-5e1ff42b0d80" xsi:nil="true"/>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7F81E72-40D8-4219-A33F-9CF22C664FB3}">
  <ds:schemaRefs>
    <ds:schemaRef ds:uri="16e0964c-f077-4f36-9738-5e1ff42b0d8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4"/>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062544B-90AB-484C-9CF1-85E07D74B77A}">
  <ds:schemaRefs>
    <ds:schemaRef ds:uri="http://schemas.microsoft.com/sharepoint/events"/>
  </ds:schemaRefs>
</ds:datastoreItem>
</file>

<file path=customXml/itemProps3.xml><?xml version="1.0" encoding="utf-8"?>
<ds:datastoreItem xmlns:ds="http://schemas.openxmlformats.org/officeDocument/2006/customXml" ds:itemID="{DBDBB8DD-7271-45F1-A952-3902F7871927}">
  <ds:schemaRefs>
    <ds:schemaRef ds:uri="16e0964c-f077-4f36-9738-5e1ff42b0d80"/>
    <ds:schemaRef ds:uri="http://purl.org/dc/terms/"/>
    <ds:schemaRef ds:uri="http://schemas.microsoft.com/sharepoint/v4"/>
    <ds:schemaRef ds:uri="http://schemas.microsoft.com/office/2006/metadata/properties"/>
    <ds:schemaRef ds:uri="http://www.w3.org/XML/1998/namespace"/>
    <ds:schemaRef ds:uri="http://purl.org/dc/elements/1.1/"/>
    <ds:schemaRef ds:uri="http://schemas.microsoft.com/office/2006/documentManagement/types"/>
    <ds:schemaRef ds:uri="http://schemas.microsoft.com/office/infopath/2007/PartnerControls"/>
    <ds:schemaRef ds:uri="http://schemas.openxmlformats.org/package/2006/metadata/core-properties"/>
    <ds:schemaRef ds:uri="http://purl.org/dc/dcmitype/"/>
  </ds:schemaRefs>
</ds:datastoreItem>
</file>

<file path=customXml/itemProps4.xml><?xml version="1.0" encoding="utf-8"?>
<ds:datastoreItem xmlns:ds="http://schemas.openxmlformats.org/officeDocument/2006/customXml" ds:itemID="{63AB33CC-81DD-4D81-B091-37B5143A6A9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37</TotalTime>
  <Words>1356</Words>
  <Application>Microsoft Office PowerPoint</Application>
  <PresentationFormat>Widescreen</PresentationFormat>
  <Paragraphs>148</Paragraphs>
  <Slides>19</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ArialMT</vt:lpstr>
      <vt:lpstr>Calibri</vt:lpstr>
      <vt:lpstr>Flama Bold</vt:lpstr>
      <vt:lpstr>Helvetica</vt:lpstr>
      <vt:lpstr>Blanks Templates</vt:lpstr>
      <vt:lpstr>CSB-1964 TRASH DISPOSAL AND RECYCLING SERVICES</vt:lpstr>
      <vt:lpstr>AGENDA</vt:lpstr>
      <vt:lpstr>PRE-BID CONFERENCE HOUSE RULES</vt:lpstr>
      <vt:lpstr>PORT COMMISSION</vt:lpstr>
      <vt:lpstr>Business Equity</vt:lpstr>
      <vt:lpstr>BUSINESS EQUITY, S/MWBE INITIATIVE</vt:lpstr>
      <vt:lpstr>BUSINESS EQUITY</vt:lpstr>
      <vt:lpstr>BUSINESS EQUITY</vt:lpstr>
      <vt:lpstr>PARTNER AGENCIES</vt:lpstr>
      <vt:lpstr>SMALL BUSINESS REQUIREMENT</vt:lpstr>
      <vt:lpstr>SMALL BUSINESS REQUIREMENTS</vt:lpstr>
      <vt:lpstr>Procurement Services</vt:lpstr>
      <vt:lpstr>PROCUREMENT</vt:lpstr>
      <vt:lpstr>PROCUREMENT</vt:lpstr>
      <vt:lpstr>PROCUREMENT</vt:lpstr>
      <vt:lpstr>Scope of Services</vt:lpstr>
      <vt:lpstr>PowerPoint Presentation</vt:lpstr>
      <vt:lpstr>CSB-1964 Trash Disposal and Recycling Services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George Salinas</dc:creator>
  <cp:lastModifiedBy>Sommer Freeman</cp:lastModifiedBy>
  <cp:revision>96</cp:revision>
  <cp:lastPrinted>2020-06-09T18:03:16Z</cp:lastPrinted>
  <dcterms:created xsi:type="dcterms:W3CDTF">2020-04-26T22:24:04Z</dcterms:created>
  <dcterms:modified xsi:type="dcterms:W3CDTF">2021-08-18T22:48:48Z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0x01010007DA3C4961786B4689065E7AFBC60F5B</vt:lpwstr>
  </property>
  <property fmtid="{D5CDD505-2E9C-101B-9397-08002B2CF9AE}" pid="3" name="_dlc_DocIdItemGuid">
    <vt:lpwstr>fcae2f67-a1ad-42b6-bb8c-c395abef40bd</vt:lpwstr>
  </property>
</Properties>
</file>