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9"/>
  </p:notesMasterIdLst>
  <p:sldIdLst>
    <p:sldId id="256" r:id="rId5"/>
    <p:sldId id="257" r:id="rId6"/>
    <p:sldId id="258" r:id="rId7"/>
    <p:sldId id="259" r:id="rId8"/>
    <p:sldId id="280" r:id="rId9"/>
    <p:sldId id="260" r:id="rId10"/>
    <p:sldId id="261" r:id="rId11"/>
    <p:sldId id="276" r:id="rId12"/>
    <p:sldId id="262" r:id="rId13"/>
    <p:sldId id="279" r:id="rId14"/>
    <p:sldId id="274" r:id="rId15"/>
    <p:sldId id="278" r:id="rId16"/>
    <p:sldId id="273" r:id="rId17"/>
    <p:sldId id="272" r:id="rId18"/>
  </p:sldIdLst>
  <p:sldSz cx="9144000" cy="6858000" type="screen4x3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9EC0"/>
    <a:srgbClr val="003675"/>
    <a:srgbClr val="032C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6261" autoAdjust="0"/>
    <p:restoredTop sz="89960" autoAdjust="0"/>
  </p:normalViewPr>
  <p:slideViewPr>
    <p:cSldViewPr snapToGrid="0" snapToObjects="1" showGuides="1">
      <p:cViewPr>
        <p:scale>
          <a:sx n="63" d="100"/>
          <a:sy n="63" d="100"/>
        </p:scale>
        <p:origin x="-676" y="-128"/>
      </p:cViewPr>
      <p:guideLst>
        <p:guide orient="horz" pos="2160"/>
        <p:guide pos="293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F45107C7-BE75-45FF-BB3A-D8757B747777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3EE9A7C7-385D-4DE0-8872-F78E77A4C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8088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ADF89-06D3-9845-BFA9-765D7E809ACF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970D5-34A6-9845-9B83-75E451CF1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821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ADF89-06D3-9845-BFA9-765D7E809ACF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970D5-34A6-9845-9B83-75E451CF1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08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ADF89-06D3-9845-BFA9-765D7E809ACF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970D5-34A6-9845-9B83-75E451CF1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86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ADF89-06D3-9845-BFA9-765D7E809ACF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970D5-34A6-9845-9B83-75E451CF1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510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ADF89-06D3-9845-BFA9-765D7E809ACF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970D5-34A6-9845-9B83-75E451CF1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053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ADF89-06D3-9845-BFA9-765D7E809ACF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970D5-34A6-9845-9B83-75E451CF1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88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ADF89-06D3-9845-BFA9-765D7E809ACF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970D5-34A6-9845-9B83-75E451CF1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770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ADF89-06D3-9845-BFA9-765D7E809ACF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970D5-34A6-9845-9B83-75E451CF1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406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ADF89-06D3-9845-BFA9-765D7E809ACF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970D5-34A6-9845-9B83-75E451CF1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253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ADF89-06D3-9845-BFA9-765D7E809ACF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970D5-34A6-9845-9B83-75E451CF1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518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ADF89-06D3-9845-BFA9-765D7E809ACF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970D5-34A6-9845-9B83-75E451CF1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549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8ADF89-06D3-9845-BFA9-765D7E809ACF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C970D5-34A6-9845-9B83-75E451CF1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188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0647" y="2053107"/>
            <a:ext cx="7663335" cy="1132220"/>
          </a:xfrm>
        </p:spPr>
        <p:txBody>
          <a:bodyPr>
            <a:noAutofit/>
          </a:bodyPr>
          <a:lstStyle/>
          <a:p>
            <a:pPr algn="l"/>
            <a:r>
              <a:rPr lang="en-US" sz="2400" dirty="0" smtClean="0">
                <a:solidFill>
                  <a:srgbClr val="0D9EC0"/>
                </a:solidFill>
                <a:latin typeface="Helvetica Light"/>
                <a:cs typeface="Helvetica Light"/>
              </a:rPr>
              <a:t>Replacement of Windows, Entrance Doors, and Framework at Credit Union at Executive Office at Turning Basin Terminal</a:t>
            </a:r>
          </a:p>
          <a:p>
            <a:pPr algn="l"/>
            <a:endParaRPr lang="en-US" sz="4400" dirty="0" smtClean="0">
              <a:solidFill>
                <a:srgbClr val="0D9EC0"/>
              </a:solidFill>
              <a:latin typeface="Helvetica Light"/>
              <a:cs typeface="Helvetica Light"/>
            </a:endParaRPr>
          </a:p>
          <a:p>
            <a:pPr algn="l"/>
            <a:r>
              <a:rPr lang="en-US" sz="2400" dirty="0" smtClean="0">
                <a:solidFill>
                  <a:srgbClr val="0D9EC0"/>
                </a:solidFill>
                <a:latin typeface="Helvetica Light"/>
                <a:cs typeface="Helvetica Light"/>
              </a:rPr>
              <a:t>Pre-Bid/Proposal Meeting</a:t>
            </a:r>
            <a:endParaRPr lang="en-US" sz="2400" dirty="0">
              <a:solidFill>
                <a:srgbClr val="0D9EC0"/>
              </a:solidFill>
              <a:latin typeface="Helvetica Light"/>
              <a:cs typeface="Helvetica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0647" y="3378313"/>
            <a:ext cx="82900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dirty="0" smtClean="0">
                <a:solidFill>
                  <a:srgbClr val="003675"/>
                </a:solidFill>
                <a:latin typeface="Helvetica Light"/>
                <a:cs typeface="Helvetica Light"/>
              </a:rPr>
              <a:t>Brenda C Trevino, PE, PMP</a:t>
            </a:r>
            <a:endParaRPr lang="en-US" sz="2000" i="1" dirty="0" smtClean="0">
              <a:solidFill>
                <a:srgbClr val="003675"/>
              </a:solidFill>
              <a:latin typeface="Helvetica Light"/>
              <a:cs typeface="Helvetica Light"/>
            </a:endParaRPr>
          </a:p>
          <a:p>
            <a:pPr>
              <a:lnSpc>
                <a:spcPct val="80000"/>
              </a:lnSpc>
            </a:pPr>
            <a:r>
              <a:rPr lang="en-US" sz="2000" dirty="0" smtClean="0">
                <a:solidFill>
                  <a:srgbClr val="003675"/>
                </a:solidFill>
                <a:latin typeface="Helvetica Light"/>
                <a:cs typeface="Helvetica Light"/>
              </a:rPr>
              <a:t>October 25, 2016</a:t>
            </a:r>
            <a:endParaRPr lang="en-US" sz="2000" dirty="0">
              <a:solidFill>
                <a:srgbClr val="003675"/>
              </a:solidFill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68657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7200" y="767312"/>
            <a:ext cx="7959885" cy="456306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47654" y="3262310"/>
            <a:ext cx="3486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Arial Bold"/>
                <a:cs typeface="Arial Bold"/>
              </a:rPr>
              <a:t> HERE</a:t>
            </a:r>
            <a:endParaRPr lang="en-US" dirty="0">
              <a:solidFill>
                <a:schemeClr val="bg1">
                  <a:lumMod val="65000"/>
                </a:schemeClr>
              </a:solidFill>
              <a:latin typeface="Arial Bold"/>
              <a:cs typeface="Arial Bold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70457"/>
            <a:ext cx="8686800" cy="1143000"/>
          </a:xfrm>
        </p:spPr>
        <p:txBody>
          <a:bodyPr>
            <a:normAutofit/>
          </a:bodyPr>
          <a:lstStyle/>
          <a:p>
            <a:pPr algn="l"/>
            <a:r>
              <a:rPr lang="en-US" sz="2800" dirty="0" smtClean="0">
                <a:solidFill>
                  <a:srgbClr val="0D9EC0"/>
                </a:solidFill>
                <a:latin typeface="Helvetica Light"/>
                <a:cs typeface="Helvetica Light"/>
              </a:rPr>
              <a:t> </a:t>
            </a:r>
            <a:endParaRPr lang="en-US" sz="3600" dirty="0">
              <a:solidFill>
                <a:srgbClr val="0D9EC0"/>
              </a:solidFill>
              <a:latin typeface="Helvetica Light"/>
              <a:cs typeface="Helvetica Light"/>
            </a:endParaRPr>
          </a:p>
        </p:txBody>
      </p:sp>
      <p:pic>
        <p:nvPicPr>
          <p:cNvPr id="4100" name="Picture 4" descr="C:\Users\btrevino\Desktop\BPT Fender Pictures 2015\BPTBroken shack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50338" y="-2898774"/>
            <a:ext cx="1828800" cy="1029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90" y="864158"/>
            <a:ext cx="7586507" cy="4752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076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33633" y="1513457"/>
            <a:ext cx="7970108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 Bold"/>
              </a:rPr>
              <a:t>General Scope of Services:</a:t>
            </a:r>
          </a:p>
          <a:p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 Bold"/>
              </a:rPr>
              <a:t>Coordination / scheduling with the Port Authority and its tenant is important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 Bold"/>
              <a:cs typeface="Arial Bold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 Bold"/>
              </a:rPr>
              <a:t>Secure the workspace and keep it from weather intrusion during construction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 Bold"/>
              </a:rPr>
              <a:t>Remove and dispose of existing windows,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 Bold"/>
              </a:rPr>
              <a:t>framework and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 Bold"/>
              </a:rPr>
              <a:t>entrance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 Bold"/>
              </a:rPr>
              <a:t>doors;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 Bold"/>
              </a:rPr>
              <a:t>and install new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 Bold"/>
              </a:rPr>
              <a:t>Install window treatments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 Bold"/>
              </a:rPr>
              <a:t>Provide O&amp;M / Warranty information and as-built drawings.</a:t>
            </a:r>
          </a:p>
          <a:p>
            <a:pPr>
              <a:buFont typeface="Arial" pitchFamily="34" charset="0"/>
              <a:buChar char="•"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 Bold"/>
              <a:cs typeface="Arial Bold"/>
            </a:endParaRPr>
          </a:p>
          <a:p>
            <a:pPr marL="0" indent="0">
              <a:buNone/>
            </a:pPr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Arial Bold"/>
              <a:cs typeface="Arial Bold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70457"/>
            <a:ext cx="8686800" cy="114300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D9EC0"/>
                </a:solidFill>
                <a:latin typeface="Helvetica Light"/>
                <a:cs typeface="Helvetica Light"/>
              </a:rPr>
              <a:t>Replacement of Windows, Entrance Doors, and Framework at Credit Union at Executive Office at Turning Basin Terminal</a:t>
            </a:r>
            <a:endParaRPr lang="en-US" sz="3200" dirty="0">
              <a:solidFill>
                <a:srgbClr val="0D9EC0"/>
              </a:solidFill>
              <a:latin typeface="Helvetica Light"/>
              <a:cs typeface="Helvetica Light"/>
            </a:endParaRPr>
          </a:p>
        </p:txBody>
      </p:sp>
      <p:pic>
        <p:nvPicPr>
          <p:cNvPr id="5122" name="Picture 2" descr="C:\Users\btrevino\Desktop\BPT Fender Pictures 2015\BPTCorroded pad ey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24313" y="-8863013"/>
            <a:ext cx="1029547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btrevino\AppData\Local\Microsoft\Windows\Temporary Internet Files\Content.IE5\0LWQ7M8F\colorgantt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829" y="4848924"/>
            <a:ext cx="3737010" cy="1772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6422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33633" y="1513457"/>
            <a:ext cx="7970108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 Bold"/>
              </a:rPr>
              <a:t>General Scope of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 Bold"/>
              </a:rPr>
              <a:t>Services (continued):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 Bold"/>
              <a:cs typeface="Arial Bold"/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 Bold"/>
              </a:rPr>
              <a:t> 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 Bold"/>
              </a:rPr>
              <a:t>Additional security will be provided by the Port Authority while the tenant is located in temporary space;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 Bold"/>
              <a:cs typeface="Arial Bold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 Bold"/>
              </a:rPr>
              <a:t>Access to the Credentialing Office must be maintained during regular working hours;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 Bold"/>
              </a:rPr>
              <a:t>The project will be awarded in January 2017 and the work will begin after Super Bowl weekend;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 Bold"/>
              <a:cs typeface="Arial Bold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 Bold"/>
              </a:rPr>
              <a:t>Proper PPE will be worn at all times;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 Bold"/>
              <a:cs typeface="Arial Bold"/>
            </a:endParaRPr>
          </a:p>
          <a:p>
            <a:pPr marL="0" indent="0">
              <a:buNone/>
            </a:pPr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Arial Bold"/>
              <a:cs typeface="Arial Bold"/>
            </a:endParaRPr>
          </a:p>
          <a:p>
            <a:pPr marL="0" indent="0">
              <a:buNone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 Bold"/>
              <a:cs typeface="Arial Bold"/>
            </a:endParaRPr>
          </a:p>
          <a:p>
            <a:pPr marL="0" indent="0">
              <a:buNone/>
            </a:pPr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Arial Bold"/>
              <a:cs typeface="Arial Bold"/>
            </a:endParaRPr>
          </a:p>
          <a:p>
            <a:pPr marL="0" indent="0">
              <a:buNone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 Bold"/>
              <a:cs typeface="Arial Bold"/>
            </a:endParaRPr>
          </a:p>
          <a:p>
            <a:pPr marL="0" indent="0">
              <a:buNone/>
            </a:pPr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Arial Bold"/>
              <a:cs typeface="Arial Bold"/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 Bold"/>
              </a:rPr>
              <a:t>.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 Bold"/>
              <a:cs typeface="Arial Bold"/>
            </a:endParaRPr>
          </a:p>
          <a:p>
            <a:pPr marL="0" indent="0">
              <a:buNone/>
            </a:pPr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Arial Bold"/>
              <a:cs typeface="Arial Bold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70457"/>
            <a:ext cx="8686800" cy="114300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D9EC0"/>
                </a:solidFill>
                <a:latin typeface="Helvetica Light"/>
                <a:cs typeface="Helvetica Light"/>
              </a:rPr>
              <a:t>Replacement of Windows, Entrance Doors, and Framework at Credit Union at Executive Office at Turning Basin Terminal</a:t>
            </a:r>
            <a:endParaRPr lang="en-US" sz="3200" dirty="0">
              <a:solidFill>
                <a:srgbClr val="0D9EC0"/>
              </a:solidFill>
              <a:latin typeface="Helvetica Light"/>
              <a:cs typeface="Helvetica Light"/>
            </a:endParaRPr>
          </a:p>
        </p:txBody>
      </p:sp>
      <p:pic>
        <p:nvPicPr>
          <p:cNvPr id="6146" name="Picture 2" descr="C:\Users\btrevino\AppData\Local\Microsoft\Windows\Temporary Internet Files\Content.IE5\Y6KC3E2M\Safety-First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953" y="4275015"/>
            <a:ext cx="1662723" cy="1662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670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11908" y="1867877"/>
            <a:ext cx="4480177" cy="2704123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 Bold"/>
              </a:rPr>
              <a:t>No photographs – leave cell phones in your pockets or purses</a:t>
            </a: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 Bold"/>
              </a:rPr>
              <a:t>!</a:t>
            </a:r>
          </a:p>
          <a:p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  <a:latin typeface="Arial Bold"/>
              <a:cs typeface="Arial Bold"/>
            </a:endParaRPr>
          </a:p>
          <a:p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 Bold"/>
              </a:rPr>
              <a:t>Stay 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 Bold"/>
              </a:rPr>
              <a:t>with </a:t>
            </a: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 Bold"/>
              </a:rPr>
              <a:t>group</a:t>
            </a:r>
          </a:p>
          <a:p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  <a:latin typeface="Arial Bold"/>
              <a:cs typeface="Arial Bold"/>
            </a:endParaRPr>
          </a:p>
          <a:p>
            <a:pPr marL="285750" lvl="0" indent="-285750">
              <a:lnSpc>
                <a:spcPct val="9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en-US" sz="18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 Bold" pitchFamily="34" charset="0"/>
                <a:cs typeface="Arial Bold" pitchFamily="34" charset="0"/>
              </a:rPr>
              <a:t> Comply </a:t>
            </a:r>
            <a:r>
              <a:rPr lang="en-US" sz="1800" dirty="0">
                <a:solidFill>
                  <a:prstClr val="black">
                    <a:lumMod val="65000"/>
                    <a:lumOff val="35000"/>
                  </a:prstClr>
                </a:solidFill>
                <a:latin typeface="Arial Bold" pitchFamily="34" charset="0"/>
                <a:cs typeface="Arial Bold" pitchFamily="34" charset="0"/>
              </a:rPr>
              <a:t>with your company’s </a:t>
            </a:r>
            <a:r>
              <a:rPr lang="en-US" sz="18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 Bold" pitchFamily="34" charset="0"/>
                <a:cs typeface="Arial Bold" pitchFamily="34" charset="0"/>
              </a:rPr>
              <a:t>safety</a:t>
            </a:r>
          </a:p>
          <a:p>
            <a:pPr marL="0" lv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1800" dirty="0">
                <a:solidFill>
                  <a:prstClr val="black">
                    <a:lumMod val="65000"/>
                    <a:lumOff val="35000"/>
                  </a:prstClr>
                </a:solidFill>
                <a:latin typeface="Arial Bold" pitchFamily="34" charset="0"/>
                <a:cs typeface="Arial Bold" pitchFamily="34" charset="0"/>
              </a:rPr>
              <a:t> </a:t>
            </a:r>
            <a:r>
              <a:rPr lang="en-US" sz="18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 Bold" pitchFamily="34" charset="0"/>
                <a:cs typeface="Arial Bold" pitchFamily="34" charset="0"/>
              </a:rPr>
              <a:t>     policy!</a:t>
            </a:r>
          </a:p>
          <a:p>
            <a:pPr marL="0" lvl="0" indent="0">
              <a:lnSpc>
                <a:spcPct val="90000"/>
              </a:lnSpc>
              <a:spcBef>
                <a:spcPts val="0"/>
              </a:spcBef>
              <a:buNone/>
            </a:pPr>
            <a:endParaRPr lang="en-US" sz="1800" dirty="0">
              <a:solidFill>
                <a:prstClr val="black">
                  <a:lumMod val="65000"/>
                  <a:lumOff val="35000"/>
                </a:prstClr>
              </a:solidFill>
              <a:latin typeface="Arial Bold" pitchFamily="34" charset="0"/>
              <a:cs typeface="Arial Bold" pitchFamily="34" charset="0"/>
            </a:endParaRPr>
          </a:p>
          <a:p>
            <a:pPr marL="0" indent="0">
              <a:buNone/>
            </a:pPr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Arial Bold"/>
              <a:cs typeface="Arial Bold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1908" y="2873829"/>
            <a:ext cx="3346931" cy="292407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  <a:latin typeface="Arial Bold" pitchFamily="34" charset="0"/>
              <a:cs typeface="Arial Bold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91640" y="328652"/>
            <a:ext cx="8686800" cy="114300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D9EC0"/>
                </a:solidFill>
                <a:latin typeface="Helvetica Light"/>
                <a:cs typeface="Helvetica Light"/>
              </a:rPr>
              <a:t>Replacement of Windows, Entrance Doors, and Framework at Credit Union at Executive Office at Turning Basin Terminal</a:t>
            </a:r>
            <a:endParaRPr lang="en-US" sz="3200" dirty="0">
              <a:solidFill>
                <a:srgbClr val="0D9EC0"/>
              </a:solidFill>
              <a:latin typeface="Helvetica Light"/>
              <a:cs typeface="Helvetica Light"/>
            </a:endParaRPr>
          </a:p>
        </p:txBody>
      </p:sp>
      <p:pic>
        <p:nvPicPr>
          <p:cNvPr id="7170" name="Picture 2" descr="C:\Users\btrevino\AppData\Local\Microsoft\Windows\Temporary Internet Files\Content.IE5\AE1DAAA2\1330303031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063" y="2953396"/>
            <a:ext cx="2222813" cy="1867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9830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17750"/>
            <a:ext cx="7105135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2000" u="sng" dirty="0" smtClean="0">
              <a:solidFill>
                <a:schemeClr val="tx1">
                  <a:lumMod val="65000"/>
                  <a:lumOff val="35000"/>
                </a:schemeClr>
              </a:solidFill>
              <a:latin typeface="Arial Bold"/>
              <a:cs typeface="Arial Bold"/>
            </a:endParaRPr>
          </a:p>
          <a:p>
            <a:pPr marL="0" indent="0" algn="ctr">
              <a:buNone/>
            </a:pPr>
            <a:endParaRPr lang="en-US" sz="2000" u="sng" dirty="0">
              <a:solidFill>
                <a:schemeClr val="tx1">
                  <a:lumMod val="65000"/>
                  <a:lumOff val="35000"/>
                </a:schemeClr>
              </a:solidFill>
              <a:latin typeface="Arial Bold"/>
              <a:cs typeface="Arial Bold"/>
            </a:endParaRPr>
          </a:p>
          <a:p>
            <a:pPr marL="0" indent="0" algn="ctr">
              <a:buNone/>
            </a:pPr>
            <a:endParaRPr lang="en-US" sz="2000" u="sng" dirty="0" smtClean="0">
              <a:solidFill>
                <a:schemeClr val="tx1">
                  <a:lumMod val="65000"/>
                  <a:lumOff val="35000"/>
                </a:schemeClr>
              </a:solidFill>
              <a:latin typeface="Arial Bold"/>
              <a:cs typeface="Arial Bold"/>
            </a:endParaRPr>
          </a:p>
          <a:p>
            <a:pPr marL="0" indent="0" algn="ctr">
              <a:buNone/>
            </a:pPr>
            <a:endParaRPr lang="en-US" sz="2000" u="sng" dirty="0">
              <a:solidFill>
                <a:schemeClr val="tx1">
                  <a:lumMod val="65000"/>
                  <a:lumOff val="35000"/>
                </a:schemeClr>
              </a:solidFill>
              <a:latin typeface="Arial Bold"/>
              <a:cs typeface="Arial Bold"/>
            </a:endParaRPr>
          </a:p>
          <a:p>
            <a:pPr marL="0" indent="0" algn="ctr">
              <a:buNone/>
            </a:pPr>
            <a:endParaRPr lang="en-US" sz="2000" u="sng" dirty="0" smtClean="0">
              <a:solidFill>
                <a:schemeClr val="tx1">
                  <a:lumMod val="65000"/>
                  <a:lumOff val="35000"/>
                </a:schemeClr>
              </a:solidFill>
              <a:latin typeface="Arial Bold"/>
              <a:cs typeface="Arial Bold"/>
            </a:endParaRPr>
          </a:p>
          <a:p>
            <a:pPr marL="0" indent="0" algn="ctr">
              <a:buNone/>
            </a:pPr>
            <a:r>
              <a:rPr lang="en-US" sz="4000" b="1" dirty="0" smtClean="0">
                <a:solidFill>
                  <a:srgbClr val="0D9EC0"/>
                </a:solidFill>
                <a:latin typeface="Helvetica Light"/>
                <a:cs typeface="Helvetica Light"/>
              </a:rPr>
              <a:t>QUESTIONS?</a:t>
            </a:r>
            <a:endParaRPr lang="en-US" sz="4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 Bold"/>
              <a:cs typeface="Arial Bold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70457"/>
            <a:ext cx="8686800" cy="1143000"/>
          </a:xfrm>
        </p:spPr>
        <p:txBody>
          <a:bodyPr>
            <a:normAutofit/>
          </a:bodyPr>
          <a:lstStyle/>
          <a:p>
            <a:pPr algn="l"/>
            <a:endParaRPr lang="en-US" sz="3600" dirty="0">
              <a:solidFill>
                <a:srgbClr val="0D9EC0"/>
              </a:solidFill>
              <a:latin typeface="Helvetica Light"/>
              <a:cs typeface="Helvetica Ligh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839" y="1513457"/>
            <a:ext cx="7516813" cy="4959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485662" y="2967335"/>
            <a:ext cx="23211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Light"/>
                <a:cs typeface="Arial" pitchFamily="34" charset="0"/>
              </a:rPr>
              <a:t>Thank You</a:t>
            </a:r>
          </a:p>
          <a:p>
            <a:pPr algn="ctr"/>
            <a:r>
              <a:rPr lang="en-US" sz="2400" b="1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Light"/>
                <a:cs typeface="Arial" pitchFamily="34" charset="0"/>
              </a:rPr>
              <a:t>&amp;</a:t>
            </a:r>
          </a:p>
          <a:p>
            <a:pPr algn="ctr"/>
            <a:r>
              <a:rPr lang="en-US" sz="2400" b="1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Light"/>
                <a:cs typeface="Arial" pitchFamily="34" charset="0"/>
              </a:rPr>
              <a:t>Questions</a:t>
            </a:r>
            <a:endParaRPr lang="en-US" sz="2400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Light"/>
              <a:cs typeface="Arial" pitchFamily="34" charset="0"/>
            </a:endParaRPr>
          </a:p>
        </p:txBody>
      </p:sp>
      <p:pic>
        <p:nvPicPr>
          <p:cNvPr id="7" name="Picture 6" descr="C:\Users\ahicks\AppData\Local\Microsoft\Windows\Temporary Internet Files\Content.Outlook\MCBO6DAK\PHA-We Are Ready-Final (3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23" y="293279"/>
            <a:ext cx="4181231" cy="223890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71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2483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solidFill>
                  <a:srgbClr val="0D9EC0"/>
                </a:solidFill>
                <a:latin typeface="Helvetica Light"/>
                <a:cs typeface="Helvetica Light"/>
              </a:rPr>
              <a:t>Replacement of Windows, Entrance Doors, and Framework at Credit Union at Executive Office at Turning Basin Terminal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56863"/>
            <a:ext cx="8229600" cy="4725188"/>
          </a:xfrm>
        </p:spPr>
        <p:txBody>
          <a:bodyPr>
            <a:normAutofit/>
          </a:bodyPr>
          <a:lstStyle/>
          <a:p>
            <a:pPr marL="514350" indent="-514350">
              <a:buClr>
                <a:srgbClr val="003675"/>
              </a:buClr>
              <a:buSzPct val="80000"/>
              <a:buAutoNum type="arabicPeriod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Introductions</a:t>
            </a:r>
          </a:p>
          <a:p>
            <a:pPr marL="514350" indent="-514350">
              <a:buClr>
                <a:srgbClr val="003675"/>
              </a:buClr>
              <a:buSzPct val="80000"/>
              <a:buAutoNum type="arabicPeriod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Harris County – Wage Rate Compliance</a:t>
            </a:r>
          </a:p>
          <a:p>
            <a:pPr marL="514350" indent="-514350">
              <a:buClr>
                <a:srgbClr val="003675"/>
              </a:buClr>
              <a:buSzPct val="80000"/>
              <a:buAutoNum type="arabicPeriod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Small Business</a:t>
            </a:r>
          </a:p>
          <a:p>
            <a:pPr marL="514350" indent="-514350">
              <a:buClr>
                <a:srgbClr val="003675"/>
              </a:buClr>
              <a:buSzPct val="80000"/>
              <a:buAutoNum type="arabicPeriod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Procurement</a:t>
            </a:r>
          </a:p>
          <a:p>
            <a:pPr marL="514350" indent="-514350">
              <a:buClr>
                <a:srgbClr val="003675"/>
              </a:buClr>
              <a:buSzPct val="80000"/>
              <a:buAutoNum type="arabicPeriod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Selection Criteria</a:t>
            </a:r>
          </a:p>
          <a:p>
            <a:pPr marL="514350" indent="-514350">
              <a:buClr>
                <a:srgbClr val="003675"/>
              </a:buClr>
              <a:buSzPct val="80000"/>
              <a:buAutoNum type="arabicPeriod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Site Parameters – Special Conditions</a:t>
            </a:r>
          </a:p>
          <a:p>
            <a:pPr marL="514350" indent="-514350">
              <a:buClr>
                <a:srgbClr val="003675"/>
              </a:buClr>
              <a:buSzPct val="80000"/>
              <a:buAutoNum type="arabicPeriod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Questions</a:t>
            </a:r>
          </a:p>
          <a:p>
            <a:pPr marL="0" indent="0">
              <a:buClr>
                <a:srgbClr val="003675"/>
              </a:buClr>
              <a:buSzPct val="80000"/>
              <a:buNone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All attendees must sign in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694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70457"/>
            <a:ext cx="8686800" cy="114300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D9EC0"/>
                </a:solidFill>
                <a:latin typeface="Helvetica Light"/>
                <a:cs typeface="Helvetica Light"/>
              </a:rPr>
              <a:t>Replacement of Windows, Entrance Doors, and Framework at Credit Union at Executive Office at Turning Basin Terminal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50107" y="1420042"/>
            <a:ext cx="7984747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u="sng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PHA Personnel: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Roger H. Hoh, P.E., - Director, Project &amp; Construction Management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Brock Lewis, P.E., - Chief Construction Manager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Brenda C Trevino, P.E., PMP–</a:t>
            </a:r>
            <a:r>
              <a:rPr lang="en-US" sz="2000" dirty="0" smtClean="0">
                <a:solidFill>
                  <a:srgbClr val="92D050"/>
                </a:solidFill>
                <a:latin typeface="Arial"/>
                <a:cs typeface="Arial"/>
              </a:rPr>
              <a:t>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Project Manager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Pedro Gonzales, P.E., – Small Business Development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Yvette Camel-Smith – Director of Procurement</a:t>
            </a:r>
          </a:p>
          <a:p>
            <a:pPr marL="0" indent="0">
              <a:buNone/>
            </a:pPr>
            <a:r>
              <a:rPr lang="en-US" sz="2400" u="sng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Harris County: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Robert Rocha -  Wage Rate Compliance</a:t>
            </a:r>
          </a:p>
          <a:p>
            <a:pPr marL="0" indent="0">
              <a:buNone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2400" u="sng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Designer:</a:t>
            </a:r>
            <a:endParaRPr lang="en-US" sz="2400" u="sng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Eva M. Gomez – Architect (KCI Technologies, Inc.)</a:t>
            </a:r>
          </a:p>
        </p:txBody>
      </p:sp>
    </p:spTree>
    <p:extLst>
      <p:ext uri="{BB962C8B-B14F-4D97-AF65-F5344CB8AC3E}">
        <p14:creationId xmlns:p14="http://schemas.microsoft.com/office/powerpoint/2010/main" val="4025363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69033" y="1460409"/>
            <a:ext cx="8081586" cy="40588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u="sng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Harris County Wage Rate Compliance and Requirements:</a:t>
            </a:r>
          </a:p>
          <a:p>
            <a:pPr marL="0" indent="0">
              <a:buNone/>
            </a:pPr>
            <a:endParaRPr lang="en-US" sz="18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Attendance at pre-bid meetings and pre-construction meetings</a:t>
            </a:r>
          </a:p>
          <a:p>
            <a:pPr marL="0" indent="0">
              <a:buNone/>
            </a:pPr>
            <a:endParaRPr lang="en-US" sz="18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Review and approve weekly certified payroll records</a:t>
            </a:r>
          </a:p>
          <a:p>
            <a:pPr marL="0" indent="0">
              <a:buNone/>
            </a:pPr>
            <a:endParaRPr lang="en-US" sz="18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Monitor wage rate compliance</a:t>
            </a:r>
          </a:p>
          <a:p>
            <a:pPr marL="0" indent="0">
              <a:buNone/>
            </a:pPr>
            <a:endParaRPr lang="en-US" sz="18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Review claims of non-compliance from the field and recommend appreciate responses as required or permitted under the Wage Scale Act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70457"/>
            <a:ext cx="8686800" cy="114300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D9EC0"/>
                </a:solidFill>
                <a:latin typeface="Helvetica Light"/>
                <a:cs typeface="Helvetica Light"/>
              </a:rPr>
              <a:t>Replacement of Windows, Entrance Doors, and Framework at Credit Union at Executive Office at Turning Basin Terminal</a:t>
            </a:r>
          </a:p>
        </p:txBody>
      </p:sp>
    </p:spTree>
    <p:extLst>
      <p:ext uri="{BB962C8B-B14F-4D97-AF65-F5344CB8AC3E}">
        <p14:creationId xmlns:p14="http://schemas.microsoft.com/office/powerpoint/2010/main" val="117570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17750"/>
            <a:ext cx="4480177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u="sng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Small Business Requirement:</a:t>
            </a:r>
          </a:p>
          <a:p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Small Business Participation for this project is a minimum of 15%.</a:t>
            </a:r>
          </a:p>
          <a:p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Prime Contractor must meet this hurdle to be considered for the job.</a:t>
            </a:r>
          </a:p>
          <a:p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Contact the Small Business Office, if you have difficulty in meeting the Small Business requirement.</a:t>
            </a:r>
          </a:p>
        </p:txBody>
      </p:sp>
      <p:sp>
        <p:nvSpPr>
          <p:cNvPr id="6" name="Rectangle 5"/>
          <p:cNvSpPr/>
          <p:nvPr/>
        </p:nvSpPr>
        <p:spPr>
          <a:xfrm>
            <a:off x="5200120" y="1699585"/>
            <a:ext cx="3486680" cy="357769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00120" y="3242867"/>
            <a:ext cx="3486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Arial Bold"/>
                <a:cs typeface="Arial Bold"/>
              </a:rPr>
              <a:t>PHOTO OR GRAPHIC</a:t>
            </a:r>
            <a:endParaRPr lang="en-US" dirty="0">
              <a:solidFill>
                <a:schemeClr val="bg1">
                  <a:lumMod val="65000"/>
                </a:schemeClr>
              </a:solidFill>
              <a:latin typeface="Arial Bold"/>
              <a:cs typeface="Arial Bold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70457"/>
            <a:ext cx="8686800" cy="114300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D9EC0"/>
                </a:solidFill>
                <a:latin typeface="Helvetica Light"/>
                <a:cs typeface="Helvetica Light"/>
              </a:rPr>
              <a:t>Replacement of Windows, Entrance Doors, and Framework at Credit Union at Executive Office at Turning Basin Terminal</a:t>
            </a:r>
          </a:p>
        </p:txBody>
      </p:sp>
      <p:pic>
        <p:nvPicPr>
          <p:cNvPr id="4100" name="Picture 4" descr="C:\Users\btrevino\AppData\Local\Microsoft\Windows\Temporary Internet Files\Content.IE5\M9663GLC\business-growth-success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773" y="2364133"/>
            <a:ext cx="2835733" cy="21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352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17750"/>
            <a:ext cx="758293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u="sng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Procurement: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Competitive Sealed Bids/Proposals (CSB/CSP) due 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November 16, 2016 no later than 11:00 A.M.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One original and five copies packaged in one sealed envelope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All proposals will be opened and ready publicly in the PHA First Floor Conference Room by Procurement Services – Wednesday, November 16</a:t>
            </a:r>
            <a:r>
              <a:rPr lang="en-US" sz="2000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at 11:30 A.M.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552659"/>
            <a:ext cx="8686800" cy="823965"/>
          </a:xfrm>
        </p:spPr>
        <p:txBody>
          <a:bodyPr>
            <a:normAutofit fontScale="90000"/>
          </a:bodyPr>
          <a:lstStyle/>
          <a:p>
            <a:pPr algn="l"/>
            <a:r>
              <a:rPr lang="en-US" sz="2400" dirty="0">
                <a:solidFill>
                  <a:srgbClr val="0D9EC0"/>
                </a:solidFill>
                <a:latin typeface="Helvetica Light"/>
                <a:cs typeface="Helvetica Light"/>
              </a:rPr>
              <a:t>Replacement of Windows, Entrance Doors, and Framework at Credit Union at Executive Office at Turning Basin Terminal</a:t>
            </a:r>
            <a:r>
              <a:rPr lang="en-US" sz="2800" dirty="0">
                <a:solidFill>
                  <a:srgbClr val="0D9EC0"/>
                </a:solidFill>
                <a:latin typeface="Helvetica Light"/>
                <a:cs typeface="Helvetica Light"/>
              </a:rPr>
              <a:t/>
            </a:r>
            <a:br>
              <a:rPr lang="en-US" sz="2800" dirty="0">
                <a:solidFill>
                  <a:srgbClr val="0D9EC0"/>
                </a:solidFill>
                <a:latin typeface="Helvetica Light"/>
                <a:cs typeface="Helvetica Light"/>
              </a:rPr>
            </a:br>
            <a:endParaRPr lang="en-US" sz="3600" dirty="0">
              <a:solidFill>
                <a:srgbClr val="0D9EC0"/>
              </a:solidFill>
              <a:latin typeface="Helvetica Light"/>
              <a:cs typeface="Helvetica Light"/>
            </a:endParaRPr>
          </a:p>
        </p:txBody>
      </p:sp>
      <p:pic>
        <p:nvPicPr>
          <p:cNvPr id="5122" name="Picture 2" descr="C:\Users\btrevino\AppData\Local\Microsoft\Windows\Temporary Internet Files\Content.IE5\DD94TFJ3\clock[1]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538" y="4168796"/>
            <a:ext cx="1979002" cy="1738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00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17750"/>
            <a:ext cx="4666735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 Bold"/>
              </a:rPr>
              <a:t>Due Wednesday, November 16, 2016</a:t>
            </a:r>
            <a:endParaRPr lang="en-US" sz="2000" b="1" u="sng" dirty="0" smtClean="0">
              <a:solidFill>
                <a:schemeClr val="tx1">
                  <a:lumMod val="65000"/>
                  <a:lumOff val="35000"/>
                </a:schemeClr>
              </a:solidFill>
              <a:latin typeface="Arial Bold"/>
              <a:cs typeface="Arial Bold"/>
            </a:endParaRPr>
          </a:p>
          <a:p>
            <a:pPr marL="0" indent="0">
              <a:buNone/>
            </a:pPr>
            <a:endParaRPr lang="en-US" sz="2000" b="1" u="sng" dirty="0">
              <a:solidFill>
                <a:schemeClr val="tx1">
                  <a:lumMod val="65000"/>
                  <a:lumOff val="35000"/>
                </a:schemeClr>
              </a:solidFill>
              <a:latin typeface="Arial Bold"/>
              <a:cs typeface="Arial Bold"/>
            </a:endParaRPr>
          </a:p>
          <a:p>
            <a:pPr marL="0" indent="0">
              <a:buNone/>
            </a:pP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 Bold"/>
              </a:rPr>
              <a:t>Competitive Sealed Bid /</a:t>
            </a:r>
          </a:p>
          <a:p>
            <a:pPr marL="0" indent="0">
              <a:buNone/>
            </a:pP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 Bold"/>
              </a:rPr>
              <a:t>Proposal Response:</a:t>
            </a:r>
          </a:p>
          <a:p>
            <a:pPr marL="0" indent="0">
              <a:buNone/>
            </a:pPr>
            <a:endParaRPr lang="en-US" sz="2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 Bold"/>
              <a:cs typeface="Arial Bold"/>
            </a:endParaRPr>
          </a:p>
          <a:p>
            <a:pPr marL="0" indent="0">
              <a:buNone/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 Bold"/>
              </a:rPr>
              <a:t>	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 Bold"/>
              </a:rPr>
              <a:t>Page 1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Arial Bold"/>
              <a:cs typeface="Arial Bold"/>
            </a:endParaRPr>
          </a:p>
          <a:p>
            <a:pPr marL="0" indent="0">
              <a:buNone/>
            </a:pP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 Bold"/>
              </a:rPr>
              <a:t>	General Information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5200120" y="1699585"/>
            <a:ext cx="3486680" cy="357769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00120" y="3242867"/>
            <a:ext cx="3486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Arial Bold"/>
                <a:cs typeface="Arial Bold"/>
              </a:rPr>
              <a:t>PHOTO OR GRAPHIC</a:t>
            </a:r>
            <a:endParaRPr lang="en-US" dirty="0">
              <a:solidFill>
                <a:schemeClr val="bg1">
                  <a:lumMod val="65000"/>
                </a:schemeClr>
              </a:solidFill>
              <a:latin typeface="Arial Bold"/>
              <a:cs typeface="Arial Bold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70457"/>
            <a:ext cx="8686800" cy="114300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D9EC0"/>
                </a:solidFill>
                <a:latin typeface="Helvetica Light"/>
                <a:cs typeface="Helvetica Light"/>
              </a:rPr>
              <a:t>Replacement of Windows, Entrance Doors, and Framework at Credit Union at Executive Office at Turning Basin Terminal</a:t>
            </a:r>
            <a:endParaRPr lang="en-US" sz="3200" dirty="0">
              <a:solidFill>
                <a:srgbClr val="0D9EC0"/>
              </a:solidFill>
              <a:latin typeface="Helvetica Light"/>
              <a:cs typeface="Helvetica Light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3008628"/>
              </p:ext>
            </p:extLst>
          </p:nvPr>
        </p:nvGraphicFramePr>
        <p:xfrm>
          <a:off x="5200120" y="1513457"/>
          <a:ext cx="3781524" cy="48844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2" name="Acrobat Document" r:id="rId4" imgW="7774200" imgH="10060560" progId="Acrobat.Document.11">
                  <p:embed/>
                </p:oleObj>
              </mc:Choice>
              <mc:Fallback>
                <p:oleObj name="Acrobat Document" r:id="rId4" imgW="7774200" imgH="10060560" progId="Acrobat.Document.11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31757" b="31812"/>
                      <a:stretch>
                        <a:fillRect/>
                      </a:stretch>
                    </p:blipFill>
                    <p:spPr bwMode="auto">
                      <a:xfrm>
                        <a:off x="5200120" y="1513457"/>
                        <a:ext cx="3781524" cy="48844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ight Arrow 5"/>
          <p:cNvSpPr>
            <a:spLocks noChangeArrowheads="1"/>
          </p:cNvSpPr>
          <p:nvPr/>
        </p:nvSpPr>
        <p:spPr bwMode="auto">
          <a:xfrm>
            <a:off x="4076708" y="3185439"/>
            <a:ext cx="977900" cy="484188"/>
          </a:xfrm>
          <a:prstGeom prst="rightArrow">
            <a:avLst>
              <a:gd name="adj1" fmla="val 50000"/>
              <a:gd name="adj2" fmla="val 50024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42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17750"/>
            <a:ext cx="8052486" cy="4525963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2000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 Bold"/>
              </a:rPr>
              <a:t>Selection </a:t>
            </a:r>
            <a:r>
              <a:rPr lang="en-US" sz="2000" u="sng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 Bold"/>
              </a:rPr>
              <a:t>Criteria</a:t>
            </a:r>
          </a:p>
          <a:p>
            <a:pPr marL="0" indent="0">
              <a:buNone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 Bold"/>
              <a:cs typeface="Arial Bold"/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 Bold"/>
              </a:rPr>
              <a:t>The Port Commission will award the contract to the </a:t>
            </a:r>
            <a:r>
              <a:rPr lang="en-US" sz="2000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 Bold"/>
              </a:rPr>
              <a:t>responsible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 Bold"/>
              </a:rPr>
              <a:t>bidder submitting the </a:t>
            </a:r>
            <a:r>
              <a:rPr lang="en-US" sz="2000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 Bold"/>
              </a:rPr>
              <a:t>lowest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 Bold"/>
              </a:rPr>
              <a:t>and </a:t>
            </a:r>
            <a:r>
              <a:rPr lang="en-US" sz="2000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 Bold"/>
              </a:rPr>
              <a:t>best bid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 Bold"/>
              </a:rPr>
              <a:t>.</a:t>
            </a:r>
          </a:p>
          <a:p>
            <a:pPr marL="0" indent="0">
              <a:buNone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 Bold"/>
              <a:cs typeface="Arial Bold"/>
            </a:endParaRPr>
          </a:p>
          <a:p>
            <a:pPr marL="0" indent="0">
              <a:buNone/>
            </a:pPr>
            <a:r>
              <a:rPr lang="en-US" sz="2000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 Bold"/>
              </a:rPr>
              <a:t>Responsible: 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 Bold"/>
              </a:rPr>
              <a:t>1. Meet the applicable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 Bold"/>
              </a:rPr>
              <a:t>Small Business Participation requirements;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 Bold"/>
              <a:cs typeface="Arial Bold"/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 Bold"/>
              </a:rPr>
              <a:t>2. Have the ability to comply with the required delivery or performance schedule, taking into consideration other business commitments;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 Bold"/>
              </a:rPr>
              <a:t>3. Have a satisfactory record of performance and integrity;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 Bold"/>
              </a:rPr>
              <a:t>4. Have a satisfactory safety and environmental record;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 Bold"/>
              </a:rPr>
              <a:t>5. Have satisfactory references; and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 Bold"/>
              </a:rPr>
              <a:t>6. Have the necessary facilities, equipment, material, personnel,       organization, experience, authorizations, technical skills, and financial resources to fulfill the terms of the contract for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 Bold"/>
              </a:rPr>
              <a:t>the project.	</a:t>
            </a:r>
          </a:p>
          <a:p>
            <a:pPr marL="0" indent="0">
              <a:buNone/>
            </a:pPr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Arial Bold"/>
              <a:cs typeface="Arial Bold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70457"/>
            <a:ext cx="8686800" cy="114300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D9EC0"/>
                </a:solidFill>
                <a:latin typeface="Helvetica Light"/>
                <a:cs typeface="Helvetica Light"/>
              </a:rPr>
              <a:t>Replacement of Windows, Entrance Doors, and Framework at Credit Union at Executive Office at Turning Basin Terminal</a:t>
            </a:r>
            <a:endParaRPr lang="en-US" sz="3200" dirty="0">
              <a:solidFill>
                <a:srgbClr val="0D9EC0"/>
              </a:solidFill>
              <a:latin typeface="Helvetica Light"/>
              <a:cs typeface="Helvetica Light"/>
            </a:endParaRPr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 flipH="1">
            <a:off x="2125362" y="2483708"/>
            <a:ext cx="4724400" cy="685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621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17750"/>
            <a:ext cx="4480177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 Bold"/>
              </a:rPr>
              <a:t>Due Wednesday, November 16, 2016, </a:t>
            </a:r>
            <a:r>
              <a:rPr lang="en-US" sz="2000" u="sng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 Bold"/>
              </a:rPr>
              <a:t>no later than 11:00 A.M.:</a:t>
            </a:r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Arial Bold"/>
              <a:cs typeface="Arial Bold"/>
            </a:endParaRPr>
          </a:p>
          <a:p>
            <a:pPr marL="0" indent="0">
              <a:buNone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 Bold"/>
              <a:cs typeface="Arial Bold"/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 Bold"/>
              </a:rPr>
              <a:t>Competitive Sealed Bid / Proposal Response:</a:t>
            </a:r>
          </a:p>
          <a:p>
            <a:pPr marL="0" indent="0">
              <a:buNone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 Bold"/>
              <a:cs typeface="Arial Bold"/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 Bold"/>
              </a:rPr>
              <a:t>	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 Bold"/>
              </a:rPr>
              <a:t>Page 2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 Bold"/>
              </a:rPr>
              <a:t>	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 Bold"/>
              </a:rPr>
              <a:t>Required Attachments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00120" y="3242867"/>
            <a:ext cx="3486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Arial Bold"/>
                <a:cs typeface="Arial Bold"/>
              </a:rPr>
              <a:t>PHOTO OR GRAPHIC</a:t>
            </a:r>
            <a:endParaRPr lang="en-US" dirty="0">
              <a:solidFill>
                <a:schemeClr val="bg1">
                  <a:lumMod val="65000"/>
                </a:schemeClr>
              </a:solidFill>
              <a:latin typeface="Arial Bold"/>
              <a:cs typeface="Arial Bold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70457"/>
            <a:ext cx="8686800" cy="114300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D9EC0"/>
                </a:solidFill>
                <a:latin typeface="Helvetica Light"/>
                <a:cs typeface="Helvetica Light"/>
              </a:rPr>
              <a:t>Replacement of Windows, Entrance Doors, and Framework at Credit Union at Executive Office at Turning Basin Terminal</a:t>
            </a:r>
            <a:endParaRPr lang="en-US" sz="3200" dirty="0">
              <a:solidFill>
                <a:srgbClr val="0D9EC0"/>
              </a:solidFill>
              <a:latin typeface="Helvetica Light"/>
              <a:cs typeface="Helvetica Light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8605880"/>
              </p:ext>
            </p:extLst>
          </p:nvPr>
        </p:nvGraphicFramePr>
        <p:xfrm>
          <a:off x="5200120" y="1494688"/>
          <a:ext cx="3276613" cy="42350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6" name="Acrobat Document" r:id="rId4" imgW="7774200" imgH="10060560" progId="Acrobat.Document.11">
                  <p:embed/>
                </p:oleObj>
              </mc:Choice>
              <mc:Fallback>
                <p:oleObj name="Acrobat Document" r:id="rId4" imgW="7774200" imgH="10060560" progId="Acrobat.Document.11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31757" b="31812"/>
                      <a:stretch>
                        <a:fillRect/>
                      </a:stretch>
                    </p:blipFill>
                    <p:spPr bwMode="auto">
                      <a:xfrm>
                        <a:off x="5200120" y="1494688"/>
                        <a:ext cx="3276613" cy="42350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ight Arrow 5"/>
          <p:cNvSpPr>
            <a:spLocks noChangeArrowheads="1"/>
          </p:cNvSpPr>
          <p:nvPr/>
        </p:nvSpPr>
        <p:spPr bwMode="auto">
          <a:xfrm>
            <a:off x="3860801" y="3996278"/>
            <a:ext cx="977900" cy="484188"/>
          </a:xfrm>
          <a:prstGeom prst="rightArrow">
            <a:avLst>
              <a:gd name="adj1" fmla="val 50000"/>
              <a:gd name="adj2" fmla="val 50024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5316221" y="3242866"/>
            <a:ext cx="304800" cy="1237600"/>
          </a:xfrm>
          <a:prstGeom prst="ellipse">
            <a:avLst/>
          </a:prstGeom>
          <a:noFill/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0571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10643CA9B050941AC506B78E8AF407E" ma:contentTypeVersion="0" ma:contentTypeDescription="Create a new document." ma:contentTypeScope="" ma:versionID="4aec505e58d8feadc0a51efb9fc44258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/>
</p:properties>
</file>

<file path=customXml/itemProps1.xml><?xml version="1.0" encoding="utf-8"?>
<ds:datastoreItem xmlns:ds="http://schemas.openxmlformats.org/officeDocument/2006/customXml" ds:itemID="{3703BB66-724A-417E-A234-2FA16B52AD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7D40AEAB-5373-4D1F-8FAB-5E4322C706A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E62A773-C987-4B28-9358-E1F8720FDE59}">
  <ds:schemaRefs>
    <ds:schemaRef ds:uri="http://www.w3.org/XML/1998/namespace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purl.org/dc/dcmitype/"/>
    <ds:schemaRef ds:uri="http://schemas.openxmlformats.org/package/2006/metadata/core-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459</TotalTime>
  <Words>696</Words>
  <Application>Microsoft Office PowerPoint</Application>
  <PresentationFormat>On-screen Show (4:3)</PresentationFormat>
  <Paragraphs>117</Paragraphs>
  <Slides>14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Office Theme</vt:lpstr>
      <vt:lpstr>Acrobat Document</vt:lpstr>
      <vt:lpstr>PowerPoint Presentation</vt:lpstr>
      <vt:lpstr>Replacement of Windows, Entrance Doors, and Framework at Credit Union at Executive Office at Turning Basin Terminal</vt:lpstr>
      <vt:lpstr>Replacement of Windows, Entrance Doors, and Framework at Credit Union at Executive Office at Turning Basin Terminal</vt:lpstr>
      <vt:lpstr>Replacement of Windows, Entrance Doors, and Framework at Credit Union at Executive Office at Turning Basin Terminal</vt:lpstr>
      <vt:lpstr>Replacement of Windows, Entrance Doors, and Framework at Credit Union at Executive Office at Turning Basin Terminal</vt:lpstr>
      <vt:lpstr>Replacement of Windows, Entrance Doors, and Framework at Credit Union at Executive Office at Turning Basin Terminal </vt:lpstr>
      <vt:lpstr>Replacement of Windows, Entrance Doors, and Framework at Credit Union at Executive Office at Turning Basin Terminal</vt:lpstr>
      <vt:lpstr>Replacement of Windows, Entrance Doors, and Framework at Credit Union at Executive Office at Turning Basin Terminal</vt:lpstr>
      <vt:lpstr>Replacement of Windows, Entrance Doors, and Framework at Credit Union at Executive Office at Turning Basin Terminal</vt:lpstr>
      <vt:lpstr> </vt:lpstr>
      <vt:lpstr>Replacement of Windows, Entrance Doors, and Framework at Credit Union at Executive Office at Turning Basin Terminal</vt:lpstr>
      <vt:lpstr>Replacement of Windows, Entrance Doors, and Framework at Credit Union at Executive Office at Turning Basin Terminal</vt:lpstr>
      <vt:lpstr>Replacement of Windows, Entrance Doors, and Framework at Credit Union at Executive Office at Turning Basin Terminal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PORT OF HOUSTON AUTHORITY</dc:title>
  <dc:creator>GILB 12</dc:creator>
  <cp:lastModifiedBy>btrevino</cp:lastModifiedBy>
  <cp:revision>57</cp:revision>
  <cp:lastPrinted>2015-12-01T21:11:51Z</cp:lastPrinted>
  <dcterms:created xsi:type="dcterms:W3CDTF">2015-07-17T17:02:43Z</dcterms:created>
  <dcterms:modified xsi:type="dcterms:W3CDTF">2016-10-25T14:54:59Z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0x010100710643CA9B050941AC506B78E8AF407E</vt:lpwstr>
  </property>
</Properties>
</file>