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80" r:id="rId9"/>
    <p:sldId id="260" r:id="rId10"/>
    <p:sldId id="261" r:id="rId11"/>
    <p:sldId id="276" r:id="rId12"/>
    <p:sldId id="262" r:id="rId13"/>
    <p:sldId id="279" r:id="rId14"/>
    <p:sldId id="274" r:id="rId15"/>
    <p:sldId id="278" r:id="rId16"/>
    <p:sldId id="273" r:id="rId17"/>
    <p:sldId id="272" r:id="rId18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EC0"/>
    <a:srgbClr val="003675"/>
    <a:srgbClr val="032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61" autoAdjust="0"/>
    <p:restoredTop sz="89960" autoAdjust="0"/>
  </p:normalViewPr>
  <p:slideViewPr>
    <p:cSldViewPr snapToGrid="0" snapToObjects="1" showGuides="1">
      <p:cViewPr>
        <p:scale>
          <a:sx n="63" d="100"/>
          <a:sy n="63" d="100"/>
        </p:scale>
        <p:origin x="-260" y="-128"/>
      </p:cViewPr>
      <p:guideLst>
        <p:guide orient="horz" pos="2160"/>
        <p:guide pos="29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45107C7-BE75-45FF-BB3A-D8757B747777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EE9A7C7-385D-4DE0-8872-F78E77A4C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08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2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1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53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8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7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06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53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1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F89-06D3-9845-BFA9-765D7E809ACF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4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ADF89-06D3-9845-BFA9-765D7E809ACF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970D5-34A6-9845-9B83-75E451CF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8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647" y="2053107"/>
            <a:ext cx="7663335" cy="1549786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rgbClr val="0D9EC0"/>
                </a:solidFill>
                <a:latin typeface="Helvetica Light"/>
                <a:cs typeface="Helvetica Light"/>
              </a:rPr>
              <a:t>Bi-Annual Pavement, Drainage &amp; Dust Control Work at Industrial Park East 2017-2018</a:t>
            </a:r>
          </a:p>
          <a:p>
            <a:pPr algn="l"/>
            <a:endParaRPr lang="en-US" sz="4400" dirty="0" smtClean="0">
              <a:solidFill>
                <a:srgbClr val="0D9EC0"/>
              </a:solidFill>
              <a:latin typeface="Helvetica Light"/>
              <a:cs typeface="Helvetica Light"/>
            </a:endParaRPr>
          </a:p>
          <a:p>
            <a:pPr algn="l"/>
            <a:r>
              <a:rPr lang="en-US" sz="2400" dirty="0" smtClean="0">
                <a:solidFill>
                  <a:srgbClr val="0D9EC0"/>
                </a:solidFill>
                <a:latin typeface="Helvetica Light"/>
                <a:cs typeface="Helvetica Light"/>
              </a:rPr>
              <a:t>Pre-Bid/Proposal Meeting</a:t>
            </a:r>
            <a:endParaRPr lang="en-US" sz="24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0799" y="3689271"/>
            <a:ext cx="8290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3675"/>
                </a:solidFill>
                <a:latin typeface="Helvetica Light"/>
                <a:cs typeface="Helvetica Light"/>
              </a:rPr>
              <a:t>Brenda C Trevino, PE, PMP</a:t>
            </a:r>
            <a:endParaRPr lang="en-US" sz="2000" i="1" dirty="0" smtClean="0">
              <a:solidFill>
                <a:srgbClr val="003675"/>
              </a:solidFill>
              <a:latin typeface="Helvetica Light"/>
              <a:cs typeface="Helvetica Light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3675"/>
                </a:solidFill>
                <a:latin typeface="Helvetica Light"/>
                <a:cs typeface="Helvetica Light"/>
              </a:rPr>
              <a:t>October 18, 2016</a:t>
            </a:r>
            <a:endParaRPr lang="en-US" sz="2000" dirty="0">
              <a:solidFill>
                <a:srgbClr val="003675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865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9561" y="1440551"/>
            <a:ext cx="7959885" cy="45630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7654" y="3262310"/>
            <a:ext cx="348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 Bold"/>
                <a:cs typeface="Arial Bold"/>
              </a:rPr>
              <a:t> HERE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0D9EC0"/>
                </a:solidFill>
                <a:latin typeface="Helvetica Light"/>
                <a:cs typeface="Helvetica Light"/>
              </a:rPr>
              <a:t> </a:t>
            </a:r>
            <a:r>
              <a:rPr lang="en-US" sz="2800" dirty="0">
                <a:solidFill>
                  <a:srgbClr val="0D9EC0"/>
                </a:solidFill>
                <a:latin typeface="Helvetica Light"/>
                <a:cs typeface="Helvetica Light"/>
              </a:rPr>
              <a:t>at Industrial Park East 2017-2018</a:t>
            </a:r>
            <a:endParaRPr lang="en-US" sz="36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pic>
        <p:nvPicPr>
          <p:cNvPr id="4100" name="Picture 4" descr="C:\Users\btrevino\Desktop\BPT Fender Pictures 2015\BPTBroken shack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50338" y="-2898774"/>
            <a:ext cx="1828800" cy="10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btrevino\Documents\Bi-Annual Pave,Drain and Dust at IPE 2017-2018\IPE s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74660"/>
            <a:ext cx="8128000" cy="55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07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3633" y="1513457"/>
            <a:ext cx="79701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General Scope of Services: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 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Remove, install and monitor BMPs as appropriate;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Prepare, repair potholes and pave new areas with asphalt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;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Clean out drainage ditches, culverts and inlets;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Remove and dispose of excess soil on PHA property;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Spray emulsified asphalt, when and where required;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A schedule will be required for all parts of the work except the spraying of the emulsified asphalt.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>
              <a:buFont typeface="Arial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D9EC0"/>
                </a:solidFill>
                <a:latin typeface="Helvetica Light"/>
                <a:cs typeface="Helvetica Light"/>
              </a:rPr>
              <a:t>Bi-Annual Pavement, Drainage &amp; Dust Control Work at Industrial Park East 2017-2018</a:t>
            </a:r>
            <a:endParaRPr lang="en-US" sz="36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pic>
        <p:nvPicPr>
          <p:cNvPr id="5122" name="Picture 2" descr="C:\Users\btrevino\Desktop\BPT Fender Pictures 2015\BPTCorroded pad ey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4313" y="-8863013"/>
            <a:ext cx="102954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btrevino\AppData\Local\Microsoft\Windows\Temporary Internet Files\Content.IE5\0LWQ7M8F\colorgantt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490" y="4848925"/>
            <a:ext cx="3737010" cy="177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42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3633" y="1513457"/>
            <a:ext cx="79701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General Scope of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Services (continued):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 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Work accommodates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tenants and weather;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No work expected inside the secure area;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Proper PPE will be worn at all times;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Work is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for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2 years (not divisible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) Half for 2017, half for 2018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D9EC0"/>
                </a:solidFill>
                <a:latin typeface="Helvetica Light"/>
                <a:cs typeface="Helvetica Light"/>
              </a:rPr>
              <a:t>Bi-Annual Pavement, Drainage &amp; Dust Control Work at Industrial Park East 2017-2018</a:t>
            </a:r>
            <a:endParaRPr lang="en-US" sz="36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pic>
        <p:nvPicPr>
          <p:cNvPr id="6146" name="Picture 2" descr="C:\Users\btrevino\AppData\Local\Microsoft\Windows\Temporary Internet Files\Content.IE5\Y6KC3E2M\Safety-First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953" y="4275015"/>
            <a:ext cx="1662723" cy="166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7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1908" y="1867877"/>
            <a:ext cx="4480177" cy="427583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No photographs – leave cell phones in your pockets or purses!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Stay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with group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908" y="2454030"/>
            <a:ext cx="3346931" cy="28658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 pitchFamily="34" charset="0"/>
                <a:cs typeface="Arial Bold" pitchFamily="34" charset="0"/>
              </a:rPr>
              <a:t>Safety vests, hard hat, safety glasses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 Bold" pitchFamily="34" charset="0"/>
              <a:cs typeface="Arial Bold" pitchFamily="34" charset="0"/>
            </a:endParaRP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 pitchFamily="34" charset="0"/>
                <a:cs typeface="Arial Bold" pitchFamily="34" charset="0"/>
              </a:rPr>
              <a:t>No open-toed shoes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 Bold" pitchFamily="34" charset="0"/>
              <a:cs typeface="Arial Bold" pitchFamily="34" charset="0"/>
            </a:endParaRP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 pitchFamily="34" charset="0"/>
                <a:cs typeface="Arial Bold" pitchFamily="34" charset="0"/>
              </a:rPr>
              <a:t>Comply with your company’s safety policy!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1640" y="328652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D9EC0"/>
                </a:solidFill>
                <a:latin typeface="Helvetica Light"/>
                <a:cs typeface="Helvetica Light"/>
              </a:rPr>
              <a:t>Bi-Annual Pavement, Drainage &amp; Dust Control Work at Industrial Park East 2017-2018</a:t>
            </a:r>
            <a:endParaRPr lang="en-US" sz="36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pic>
        <p:nvPicPr>
          <p:cNvPr id="7170" name="Picture 2" descr="C:\Users\btrevino\AppData\Local\Microsoft\Windows\Temporary Internet Files\Content.IE5\AE1DAAA2\1330303031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63" y="2953396"/>
            <a:ext cx="2222813" cy="18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17750"/>
            <a:ext cx="7105135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000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 algn="ctr">
              <a:buNone/>
            </a:pPr>
            <a:endParaRPr lang="en-US" sz="2000" u="sng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 algn="ctr">
              <a:buNone/>
            </a:pPr>
            <a:endParaRPr lang="en-US" sz="2000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 algn="ctr">
              <a:buNone/>
            </a:pPr>
            <a:endParaRPr lang="en-US" sz="2000" u="sng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 algn="ctr">
              <a:buNone/>
            </a:pPr>
            <a:endParaRPr lang="en-US" sz="2000" u="sng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0D9EC0"/>
                </a:solidFill>
                <a:latin typeface="Helvetica Light"/>
                <a:cs typeface="Helvetica Light"/>
              </a:rPr>
              <a:t>QUESTIONS?</a:t>
            </a:r>
            <a:endParaRPr lang="en-US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pPr algn="l"/>
            <a:endParaRPr lang="en-US" sz="36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39" y="1513457"/>
            <a:ext cx="7516813" cy="495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85662" y="2967335"/>
            <a:ext cx="2321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Arial" pitchFamily="34" charset="0"/>
              </a:rPr>
              <a:t>Thank You</a:t>
            </a:r>
          </a:p>
          <a:p>
            <a:pPr algn="ctr"/>
            <a:r>
              <a:rPr lang="en-US" sz="24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Arial" pitchFamily="34" charset="0"/>
              </a:rPr>
              <a:t>&amp;</a:t>
            </a:r>
          </a:p>
          <a:p>
            <a:pPr algn="ctr"/>
            <a:r>
              <a:rPr lang="en-US" sz="24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Arial" pitchFamily="34" charset="0"/>
              </a:rPr>
              <a:t>Questions</a:t>
            </a:r>
            <a:endParaRPr lang="en-US" sz="24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ight"/>
              <a:cs typeface="Arial" pitchFamily="34" charset="0"/>
            </a:endParaRPr>
          </a:p>
        </p:txBody>
      </p:sp>
      <p:pic>
        <p:nvPicPr>
          <p:cNvPr id="7" name="Picture 6" descr="C:\Users\ahicks\AppData\Local\Microsoft\Windows\Temporary Internet Files\Content.Outlook\MCBO6DAK\PHA-We Are Ready-Final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3" y="293279"/>
            <a:ext cx="4181231" cy="22389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1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D9EC0"/>
                </a:solidFill>
                <a:latin typeface="Helvetica Light"/>
                <a:cs typeface="Helvetica Light"/>
              </a:rPr>
              <a:t>Bi-Annual Pavement, Drainage &amp; Dust Control Work at Industrial Park East 2017-2018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6863"/>
            <a:ext cx="8229600" cy="4725188"/>
          </a:xfrm>
        </p:spPr>
        <p:txBody>
          <a:bodyPr>
            <a:normAutofit/>
          </a:bodyPr>
          <a:lstStyle/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Introductions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Harris County – Wage Rate Compliance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Small Business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Procurement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Selection Criteria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Site Parameters – Special Conditions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Questions</a:t>
            </a:r>
          </a:p>
          <a:p>
            <a:pPr marL="0" indent="0">
              <a:buClr>
                <a:srgbClr val="003675"/>
              </a:buClr>
              <a:buSzPct val="80000"/>
              <a:buNone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All attendees must sign in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94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D9EC0"/>
                </a:solidFill>
                <a:latin typeface="Helvetica Light"/>
                <a:cs typeface="Helvetica Light"/>
              </a:rPr>
              <a:t>Bi-Annual Pavement, Drainage &amp; Dust Control Work at Industrial Park East 2017-2018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0107" y="1420042"/>
            <a:ext cx="798474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PHA Personnel: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Roger H. Hoh, P.E., - Director, Project &amp; Construction Management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Brock Lewis, P.E., - Chief Construction Manager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Brenda C Trevino, P.E., PMP–</a:t>
            </a:r>
            <a:r>
              <a:rPr lang="en-US" sz="2000" dirty="0" smtClean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Project Manager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Pedro Gonzales, P.E.,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– Small Business Development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Yvette Camel-Smith – Director of Procurement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Harris County: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Robert Rocha -  Wage Rate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Compliance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402536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69033" y="1460409"/>
            <a:ext cx="8081586" cy="4058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Harris County Wage Rate Compliance and Requirements: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Attendance at pre-bid meetings and pre-construction meetings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Review and approve weekly certified payroll records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Monitor wage rate compliance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Review claims of non-compliance from the field and recommend appreciate responses as required or permitted under the Wage Scale Act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D9EC0"/>
                </a:solidFill>
                <a:latin typeface="Helvetica Light"/>
                <a:cs typeface="Helvetica Light"/>
              </a:rPr>
              <a:t>Bi-Annual Pavement, Drainage &amp; Dust Control Work at Industrial Park East 2017-2018</a:t>
            </a:r>
          </a:p>
        </p:txBody>
      </p:sp>
    </p:spTree>
    <p:extLst>
      <p:ext uri="{BB962C8B-B14F-4D97-AF65-F5344CB8AC3E}">
        <p14:creationId xmlns:p14="http://schemas.microsoft.com/office/powerpoint/2010/main" val="11757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17750"/>
            <a:ext cx="448017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Small Business Requirement: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Small Business Participation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for this project is a minimum of 15%.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Prime Contractor must meet this hurdle to be considered for the job.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Contact the Small Business Office, if you have difficulty in meeting the Small Business requirement.</a:t>
            </a: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00120" y="1699585"/>
            <a:ext cx="3486680" cy="35776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0120" y="3242867"/>
            <a:ext cx="348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 Bold"/>
                <a:cs typeface="Arial Bold"/>
              </a:rPr>
              <a:t>PHOTO OR GRAPHIC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D9EC0"/>
                </a:solidFill>
                <a:latin typeface="Helvetica Light"/>
                <a:cs typeface="Helvetica Light"/>
              </a:rPr>
              <a:t>Bi-Annual Pavement, Drainage &amp; Dust Control Work at Industrial Park East 2017-2018</a:t>
            </a:r>
          </a:p>
        </p:txBody>
      </p:sp>
      <p:pic>
        <p:nvPicPr>
          <p:cNvPr id="4100" name="Picture 4" descr="C:\Users\btrevino\AppData\Local\Microsoft\Windows\Temporary Internet Files\Content.IE5\M9663GLC\business-growth-success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73" y="2364133"/>
            <a:ext cx="2835733" cy="21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5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17750"/>
            <a:ext cx="758293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Procurement: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Competitive Sealed Bids/Proposals (CSB/CSP) due 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October 26, 2016 no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later than 11:00 A.M.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One original and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five copies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packaged in one sealed envelope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All proposals will be opened and ready publicly in the PHA First Floor Conference Room by Procurement Services – Wednesday,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October 26</a:t>
            </a:r>
            <a:r>
              <a:rPr lang="en-US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at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11:30 A.M.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D9EC0"/>
                </a:solidFill>
                <a:latin typeface="Helvetica Light"/>
                <a:cs typeface="Helvetica Light"/>
              </a:rPr>
              <a:t>Bi-Annual Pavement, Drainage &amp; Dust Control Work at Industrial Park East 2017-2018</a:t>
            </a:r>
            <a:endParaRPr lang="en-US" sz="36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pic>
        <p:nvPicPr>
          <p:cNvPr id="5122" name="Picture 2" descr="C:\Users\btrevino\AppData\Local\Microsoft\Windows\Temporary Internet Files\Content.IE5\DD94TFJ3\clock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38" y="4168796"/>
            <a:ext cx="1979002" cy="173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0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17750"/>
            <a:ext cx="466673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Due Wednesday,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October 26, 2016 </a:t>
            </a:r>
            <a:r>
              <a:rPr lang="en-US" sz="20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no </a:t>
            </a:r>
            <a:r>
              <a:rPr lang="en-US" sz="20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later than 11:00 A.M.:</a:t>
            </a:r>
          </a:p>
          <a:p>
            <a:pPr marL="0" indent="0">
              <a:buNone/>
            </a:pPr>
            <a:endParaRPr lang="en-US" sz="2000" b="1" u="sng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Competitive Sealed Bid /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Proposal Response:</a:t>
            </a:r>
          </a:p>
          <a:p>
            <a:pPr marL="0" indent="0">
              <a:buNone/>
            </a:pP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	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Page 1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	General Information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200120" y="1699585"/>
            <a:ext cx="3486680" cy="35776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0120" y="3242867"/>
            <a:ext cx="348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 Bold"/>
                <a:cs typeface="Arial Bold"/>
              </a:rPr>
              <a:t>PHOTO OR GRAPHIC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D9EC0"/>
                </a:solidFill>
                <a:latin typeface="Helvetica Light"/>
                <a:cs typeface="Helvetica Light"/>
              </a:rPr>
              <a:t>Bi-Annual Pavement, Drainage &amp; Dust Control Work at Industrial Park East 2017-2018</a:t>
            </a:r>
            <a:endParaRPr lang="en-US" sz="36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008628"/>
              </p:ext>
            </p:extLst>
          </p:nvPr>
        </p:nvGraphicFramePr>
        <p:xfrm>
          <a:off x="5200120" y="1513457"/>
          <a:ext cx="3781524" cy="4884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Acrobat Document" r:id="rId4" imgW="7774200" imgH="10060560" progId="Acrobat.Document.11">
                  <p:embed/>
                </p:oleObj>
              </mc:Choice>
              <mc:Fallback>
                <p:oleObj name="Acrobat Document" r:id="rId4" imgW="7774200" imgH="10060560" progId="Acrobat.Document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1757" b="31812"/>
                      <a:stretch>
                        <a:fillRect/>
                      </a:stretch>
                    </p:blipFill>
                    <p:spPr bwMode="auto">
                      <a:xfrm>
                        <a:off x="5200120" y="1513457"/>
                        <a:ext cx="3781524" cy="4884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5"/>
          <p:cNvSpPr>
            <a:spLocks noChangeArrowheads="1"/>
          </p:cNvSpPr>
          <p:nvPr/>
        </p:nvSpPr>
        <p:spPr bwMode="auto">
          <a:xfrm>
            <a:off x="4076708" y="3185439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2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17750"/>
            <a:ext cx="8052486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Selection </a:t>
            </a:r>
            <a:r>
              <a:rPr lang="en-US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Criteria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The Port Commission will award the contract to the </a:t>
            </a:r>
            <a:r>
              <a:rPr lang="en-US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responsible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bidder submitting the </a:t>
            </a:r>
            <a:r>
              <a:rPr lang="en-US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lowest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and </a:t>
            </a:r>
            <a:r>
              <a:rPr lang="en-US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best bid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Responsible: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1. Meet the applicable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Small Business Participation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requirements;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2. Have the ability to comply with the required delivery or performance schedule, taking into consideration other business commitments;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3. Have a satisfactory record of performance and integrity;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4. Have a satisfactory safety and environmental record;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5. Have satisfactory references; and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6. Have the necessary facilities, equipment, material, personnel,       organization, experience, authorizations, technical skills, and financial resources to fulfill the terms of the contract for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the project.	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D9EC0"/>
                </a:solidFill>
                <a:latin typeface="Helvetica Light"/>
                <a:cs typeface="Helvetica Light"/>
              </a:rPr>
              <a:t>Bi-Annual Pavement, Drainage &amp; Dust Control Work at Industrial Park East 2017-2018</a:t>
            </a:r>
            <a:endParaRPr lang="en-US" sz="36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2125362" y="2483708"/>
            <a:ext cx="47244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17750"/>
            <a:ext cx="448017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Due Wednesday,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October 26, 2016, </a:t>
            </a:r>
            <a:r>
              <a:rPr lang="en-US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no later than 11:00 A.M.: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Competitive Sealed Bid / Proposal Response: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 Bold"/>
              <a:cs typeface="Arial Bold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Page 2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old"/>
                <a:cs typeface="Arial Bold"/>
              </a:rPr>
              <a:t>Required Attachments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0120" y="3242867"/>
            <a:ext cx="348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 Bold"/>
                <a:cs typeface="Arial Bold"/>
              </a:rPr>
              <a:t>PHOTO OR GRAPHIC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 Bold"/>
              <a:cs typeface="Arial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70457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D9EC0"/>
                </a:solidFill>
                <a:latin typeface="Helvetica Light"/>
                <a:cs typeface="Helvetica Light"/>
              </a:rPr>
              <a:t>Bi-Annual Pavement, Drainage &amp; Dust Control Work at Industrial Park East 2017-2018</a:t>
            </a:r>
            <a:endParaRPr lang="en-US" sz="3600" dirty="0">
              <a:solidFill>
                <a:srgbClr val="0D9EC0"/>
              </a:solidFill>
              <a:latin typeface="Helvetica Light"/>
              <a:cs typeface="Helvetica Light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557555"/>
              </p:ext>
            </p:extLst>
          </p:nvPr>
        </p:nvGraphicFramePr>
        <p:xfrm>
          <a:off x="5200120" y="1573721"/>
          <a:ext cx="3276613" cy="4235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Acrobat Document" r:id="rId4" imgW="7774200" imgH="10060560" progId="Acrobat.Document.11">
                  <p:embed/>
                </p:oleObj>
              </mc:Choice>
              <mc:Fallback>
                <p:oleObj name="Acrobat Document" r:id="rId4" imgW="7774200" imgH="10060560" progId="Acrobat.Document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1757" b="31812"/>
                      <a:stretch>
                        <a:fillRect/>
                      </a:stretch>
                    </p:blipFill>
                    <p:spPr bwMode="auto">
                      <a:xfrm>
                        <a:off x="5200120" y="1573721"/>
                        <a:ext cx="3276613" cy="42350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5"/>
          <p:cNvSpPr>
            <a:spLocks noChangeArrowheads="1"/>
          </p:cNvSpPr>
          <p:nvPr/>
        </p:nvSpPr>
        <p:spPr bwMode="auto">
          <a:xfrm>
            <a:off x="3860801" y="3996278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316221" y="3242866"/>
            <a:ext cx="304800" cy="1237600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0643CA9B050941AC506B78E8AF407E" ma:contentTypeVersion="0" ma:contentTypeDescription="Create a new document." ma:contentTypeScope="" ma:versionID="4aec505e58d8feadc0a51efb9fc442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3703BB66-724A-417E-A234-2FA16B52AD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7D40AEAB-5373-4D1F-8FAB-5E4322C706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62A773-C987-4B28-9358-E1F8720FDE59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580</Words>
  <Application>Microsoft Office PowerPoint</Application>
  <PresentationFormat>On-screen Show (4:3)</PresentationFormat>
  <Paragraphs>118</Paragraphs>
  <Slides>14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Acrobat Document</vt:lpstr>
      <vt:lpstr>PowerPoint Presentation</vt:lpstr>
      <vt:lpstr>Bi-Annual Pavement, Drainage &amp; Dust Control Work at Industrial Park East 2017-2018</vt:lpstr>
      <vt:lpstr>Bi-Annual Pavement, Drainage &amp; Dust Control Work at Industrial Park East 2017-2018</vt:lpstr>
      <vt:lpstr>Bi-Annual Pavement, Drainage &amp; Dust Control Work at Industrial Park East 2017-2018</vt:lpstr>
      <vt:lpstr>Bi-Annual Pavement, Drainage &amp; Dust Control Work at Industrial Park East 2017-2018</vt:lpstr>
      <vt:lpstr>Bi-Annual Pavement, Drainage &amp; Dust Control Work at Industrial Park East 2017-2018</vt:lpstr>
      <vt:lpstr>Bi-Annual Pavement, Drainage &amp; Dust Control Work at Industrial Park East 2017-2018</vt:lpstr>
      <vt:lpstr>Bi-Annual Pavement, Drainage &amp; Dust Control Work at Industrial Park East 2017-2018</vt:lpstr>
      <vt:lpstr>Bi-Annual Pavement, Drainage &amp; Dust Control Work at Industrial Park East 2017-2018</vt:lpstr>
      <vt:lpstr> at Industrial Park East 2017-2018</vt:lpstr>
      <vt:lpstr>Bi-Annual Pavement, Drainage &amp; Dust Control Work at Industrial Park East 2017-2018</vt:lpstr>
      <vt:lpstr>Bi-Annual Pavement, Drainage &amp; Dust Control Work at Industrial Park East 2017-2018</vt:lpstr>
      <vt:lpstr>Bi-Annual Pavement, Drainage &amp; Dust Control Work at Industrial Park East 2017-2018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 OF HOUSTON AUTHORITY</dc:title>
  <dc:creator>GILB 12</dc:creator>
  <cp:lastModifiedBy>btrevino</cp:lastModifiedBy>
  <cp:revision>47</cp:revision>
  <cp:lastPrinted>2015-12-01T21:11:51Z</cp:lastPrinted>
  <dcterms:created xsi:type="dcterms:W3CDTF">2015-07-17T17:02:43Z</dcterms:created>
  <dcterms:modified xsi:type="dcterms:W3CDTF">2016-10-17T20:29:16Z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0x010100710643CA9B050941AC506B78E8AF407E</vt:lpwstr>
  </property>
</Properties>
</file>