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7"/>
  </p:notesMasterIdLst>
  <p:handoutMasterIdLst>
    <p:handoutMasterId r:id="rId18"/>
  </p:handoutMasterIdLst>
  <p:sldIdLst>
    <p:sldId id="271" r:id="rId7"/>
    <p:sldId id="383" r:id="rId8"/>
    <p:sldId id="272" r:id="rId9"/>
    <p:sldId id="273" r:id="rId10"/>
    <p:sldId id="277" r:id="rId11"/>
    <p:sldId id="292" r:id="rId12"/>
    <p:sldId id="384" r:id="rId13"/>
    <p:sldId id="293" r:id="rId14"/>
    <p:sldId id="386" r:id="rId15"/>
    <p:sldId id="3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6" autoAdjust="0"/>
    <p:restoredTop sz="94709"/>
  </p:normalViewPr>
  <p:slideViewPr>
    <p:cSldViewPr snapToGrid="0" snapToObjects="1">
      <p:cViewPr varScale="1">
        <p:scale>
          <a:sx n="115" d="100"/>
          <a:sy n="115" d="100"/>
        </p:scale>
        <p:origin x="205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procurementproposals@porthouston.com" TargetMode="External"/><Relationship Id="rId4" Type="http://schemas.openxmlformats.org/officeDocument/2006/relationships/hyperlink" Target="https://buyspeed.poha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84198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Pre-Bid Meeting for CSB-1602 Purchase of Batteries-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Portwide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Jason Cox  | Asst. Maintenance Manager   |  BPT Maintenance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25, 2020 at 10:00 a.m.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1392702" y="1040096"/>
            <a:ext cx="5739618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95754" y="2195211"/>
            <a:ext cx="6105378" cy="355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hlinkClick r:id="rId4"/>
              </a:rPr>
              <a:t>https://buyspeed.poha.com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A51C36"/>
                </a:solidFill>
              </a:rPr>
              <a:t>Or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A51C36"/>
                </a:solidFill>
                <a:hlinkClick r:id="rId5"/>
              </a:rPr>
              <a:t>procurementproposals@porthouston.com</a:t>
            </a:r>
            <a:r>
              <a:rPr lang="en-US" sz="2000" b="1" dirty="0">
                <a:solidFill>
                  <a:srgbClr val="A51C36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pPr algn="ctr"/>
            <a:r>
              <a:rPr lang="en-US" sz="2800" dirty="0"/>
              <a:t>Pre-Bid Meeting House Rules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1848"/>
            <a:ext cx="8025156" cy="482893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Attendees will begin the meeting in listen-only mode.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will be a Q&amp;A session at the end of today’s 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you have any questions during the presentation, you may submit your Questions through the WebEx chat feature and they will be addressed at the end of the presentation.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8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37729" y="1394779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92792" y="3695784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9625" y="1394779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35657" y="3674473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BBFF40B4-957E-4A2A-AE94-67204F06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39213" y="1388822"/>
            <a:ext cx="2435657" cy="304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8AFFB-4D8F-4AC4-A64C-153CB79C5F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52" b="23352"/>
          <a:stretch/>
        </p:blipFill>
        <p:spPr>
          <a:xfrm>
            <a:off x="7397663" y="3712757"/>
            <a:ext cx="1317286" cy="1826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F9E6E9-3A48-482D-A6B2-6ADE613B4D49}"/>
              </a:ext>
            </a:extLst>
          </p:cNvPr>
          <p:cNvSpPr/>
          <p:nvPr/>
        </p:nvSpPr>
        <p:spPr>
          <a:xfrm>
            <a:off x="7325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CB3E59-CA5A-4864-AE00-6D0EA615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62" y="1394779"/>
            <a:ext cx="1317287" cy="18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382287-26C1-4E38-A172-4F439228B434}"/>
              </a:ext>
            </a:extLst>
          </p:cNvPr>
          <p:cNvSpPr txBox="1"/>
          <p:nvPr/>
        </p:nvSpPr>
        <p:spPr>
          <a:xfrm>
            <a:off x="7214869" y="3293097"/>
            <a:ext cx="1595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Cheryl D.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Creuzot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pPr algn="ctr"/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Project Scope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9974" y="1319753"/>
            <a:ext cx="8185412" cy="4351338"/>
          </a:xfrm>
        </p:spPr>
        <p:txBody>
          <a:bodyPr anchor="t"/>
          <a:lstStyle/>
          <a:p>
            <a:pPr marL="0" indent="0">
              <a:buNone/>
            </a:pPr>
            <a:r>
              <a:rPr lang="en-US" b="1" u="sng" dirty="0"/>
              <a:t>Procurement:</a:t>
            </a:r>
          </a:p>
          <a:p>
            <a:r>
              <a:rPr lang="en-US" dirty="0"/>
              <a:t>Release Date: August 12, 2020</a:t>
            </a:r>
            <a:r>
              <a:rPr lang="en-US" b="1" u="sng" dirty="0"/>
              <a:t> </a:t>
            </a:r>
          </a:p>
          <a:p>
            <a:r>
              <a:rPr lang="en-US" dirty="0"/>
              <a:t>Proposals Due: September 16, 2020, no later than 11 a.m. (CST)</a:t>
            </a:r>
          </a:p>
          <a:p>
            <a:r>
              <a:rPr lang="en-US" dirty="0"/>
              <a:t>Proposers submit their proposals electronically via email to: </a:t>
            </a:r>
          </a:p>
          <a:p>
            <a:pPr marL="0" indent="0">
              <a:buNone/>
            </a:pPr>
            <a:r>
              <a:rPr lang="en-US" dirty="0"/>
              <a:t>   Procurementproposals@porthouston.com</a:t>
            </a:r>
          </a:p>
          <a:p>
            <a:r>
              <a:rPr lang="en-US" dirty="0"/>
              <a:t>Anticipated Award Date: October 27, 2020 </a:t>
            </a:r>
          </a:p>
          <a:p>
            <a:r>
              <a:rPr lang="en-US" dirty="0"/>
              <a:t>“No Contact Period”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81458E-F009-4D62-93C7-F11ACB470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8855"/>
            <a:ext cx="7886700" cy="1325563"/>
          </a:xfrm>
        </p:spPr>
        <p:txBody>
          <a:bodyPr/>
          <a:lstStyle/>
          <a:p>
            <a:pPr algn="ctr"/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55" y="519289"/>
            <a:ext cx="6706891" cy="817143"/>
          </a:xfrm>
        </p:spPr>
        <p:txBody>
          <a:bodyPr/>
          <a:lstStyle/>
          <a:p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8889"/>
            <a:ext cx="7444197" cy="5048075"/>
          </a:xfrm>
        </p:spPr>
        <p:txBody>
          <a:bodyPr/>
          <a:lstStyle/>
          <a:p>
            <a:pPr marL="0" lvl="0" indent="0">
              <a:buNone/>
            </a:pPr>
            <a:r>
              <a:rPr lang="en-US" sz="2000" u="sng" dirty="0">
                <a:solidFill>
                  <a:prstClr val="black"/>
                </a:solidFill>
              </a:rPr>
              <a:t>Selection Criteria</a:t>
            </a:r>
          </a:p>
          <a:p>
            <a:pPr marL="0" lv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The Port Commission will award the contract to the </a:t>
            </a:r>
            <a:r>
              <a:rPr lang="en-US" sz="2000" b="1" dirty="0">
                <a:solidFill>
                  <a:prstClr val="black"/>
                </a:solidFill>
              </a:rPr>
              <a:t>responsible bidder submitting the lowest and best bid</a:t>
            </a:r>
            <a:r>
              <a:rPr lang="en-US" sz="2000" dirty="0">
                <a:solidFill>
                  <a:prstClr val="black"/>
                </a:solidFill>
              </a:rPr>
              <a:t>. In determining whether a bidder qualifies as “responsible” (i.e., eligible for award), a number of factors, including but not limited to the following, may be considered. A responsible bidder should: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1. have the ability to comply with the required delivery or performance schedule, taking into consideration other business commitments;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2. have a satisfactory record of performance and integrity;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3. have a satisfactory safety and environmental record; and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4. have satisfactory references; and </a:t>
            </a:r>
          </a:p>
          <a:p>
            <a:pPr marL="0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5. have the necessary facilities, equipment, material, personnel, organization, experience, authorizations, technical skills, and financial resources to fulfill the terms of the contract for the Project. </a:t>
            </a:r>
          </a:p>
          <a:p>
            <a:pPr marL="0" lvl="0" indent="0">
              <a:buNone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2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2037806"/>
            <a:ext cx="4122460" cy="15675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Proposal Response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sz="2400" dirty="0"/>
              <a:t>Page 32 – Required Attachments</a:t>
            </a: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2908663" y="3866605"/>
            <a:ext cx="1776459" cy="241783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09989C-9079-47E7-813C-661766B6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8046720" cy="634334"/>
          </a:xfrm>
        </p:spPr>
        <p:txBody>
          <a:bodyPr/>
          <a:lstStyle/>
          <a:p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C499C-DBE4-4867-B1B5-0F8F3C91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940" y="1633768"/>
            <a:ext cx="3947921" cy="44656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823941" y="3567224"/>
            <a:ext cx="609296" cy="2291316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681037"/>
            <a:ext cx="7759338" cy="1009652"/>
          </a:xfrm>
        </p:spPr>
        <p:txBody>
          <a:bodyPr/>
          <a:lstStyle/>
          <a:p>
            <a:pPr algn="ctr"/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5243"/>
            <a:ext cx="7261316" cy="431208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Overview of Project:</a:t>
            </a:r>
          </a:p>
          <a:p>
            <a:pPr marL="0" lvl="0" indent="0">
              <a:buNone/>
            </a:pP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This project consists of the following: </a:t>
            </a:r>
          </a:p>
          <a:p>
            <a:r>
              <a:rPr lang="en-US" sz="2000" dirty="0">
                <a:solidFill>
                  <a:prstClr val="black"/>
                </a:solidFill>
              </a:rPr>
              <a:t>Provide batteries to the </a:t>
            </a:r>
            <a:r>
              <a:rPr lang="en-US" sz="2000" dirty="0" err="1">
                <a:solidFill>
                  <a:prstClr val="black"/>
                </a:solidFill>
              </a:rPr>
              <a:t>Barbours</a:t>
            </a:r>
            <a:r>
              <a:rPr lang="en-US" sz="2000" dirty="0">
                <a:solidFill>
                  <a:prstClr val="black"/>
                </a:solidFill>
              </a:rPr>
              <a:t> Cut Terminal, Bayport Container Terminal, and Turning Basin Terminal on an as needed basis in accordance with the Technical Specifications found in the solicitation package.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All batteries furnished under this Contract must be manufactured by ACDELCO and carry their label and ACDELCO warranty.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No substitutions will be permitted.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495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508000"/>
            <a:ext cx="7759338" cy="1182689"/>
          </a:xfrm>
        </p:spPr>
        <p:txBody>
          <a:bodyPr/>
          <a:lstStyle/>
          <a:p>
            <a:pPr algn="ctr"/>
            <a:r>
              <a:rPr lang="en-US" sz="2400" dirty="0"/>
              <a:t>CSB-1602 Purchase of Batteries- </a:t>
            </a:r>
            <a:r>
              <a:rPr lang="en-US" sz="2400" dirty="0" err="1"/>
              <a:t>Portwide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61157"/>
            <a:ext cx="7261316" cy="4756170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u="sng" dirty="0">
                <a:solidFill>
                  <a:prstClr val="black"/>
                </a:solidFill>
              </a:rPr>
              <a:t>Overview of Project (</a:t>
            </a:r>
            <a:r>
              <a:rPr lang="en-US" sz="2400" u="sng" dirty="0" err="1">
                <a:solidFill>
                  <a:prstClr val="black"/>
                </a:solidFill>
              </a:rPr>
              <a:t>Cont.d</a:t>
            </a:r>
            <a:r>
              <a:rPr lang="en-US" sz="2400" u="sng" dirty="0">
                <a:solidFill>
                  <a:prstClr val="black"/>
                </a:solidFill>
              </a:rPr>
              <a:t>):</a:t>
            </a:r>
          </a:p>
          <a:p>
            <a:pPr marL="0" lvl="0" indent="0">
              <a:buNone/>
            </a:pP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Respondent shall attach the core policy or “return for credit” policy regarding battery type and conditions to the proposal submission.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This is a </a:t>
            </a:r>
            <a:r>
              <a:rPr lang="en-US" sz="2000" dirty="0" err="1">
                <a:solidFill>
                  <a:prstClr val="black"/>
                </a:solidFill>
              </a:rPr>
              <a:t>nondivisible</a:t>
            </a:r>
            <a:r>
              <a:rPr lang="en-US" sz="2000" dirty="0">
                <a:solidFill>
                  <a:prstClr val="black"/>
                </a:solidFill>
              </a:rPr>
              <a:t> bid. Failure to bid on all line items shown on Exhibit A: Price Exhibit may result in rejection of the Response.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Deliveries shall be made to the below facilities in accordance with the delivery times. Freight charges shall be prepaid and included in the bid price. Delivery locations: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• Bayport, 12703 Port Rd, Seabrook, TX 77586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• </a:t>
            </a:r>
            <a:r>
              <a:rPr lang="en-US" sz="1600" dirty="0" err="1">
                <a:solidFill>
                  <a:prstClr val="black"/>
                </a:solidFill>
              </a:rPr>
              <a:t>Barbours</a:t>
            </a:r>
            <a:r>
              <a:rPr lang="en-US" sz="1600" dirty="0">
                <a:solidFill>
                  <a:prstClr val="black"/>
                </a:solidFill>
              </a:rPr>
              <a:t> Cut, 1819 E. </a:t>
            </a:r>
            <a:r>
              <a:rPr lang="en-US" sz="1600" dirty="0" err="1">
                <a:solidFill>
                  <a:prstClr val="black"/>
                </a:solidFill>
              </a:rPr>
              <a:t>Barbours</a:t>
            </a:r>
            <a:r>
              <a:rPr lang="en-US" sz="1600" dirty="0">
                <a:solidFill>
                  <a:prstClr val="black"/>
                </a:solidFill>
              </a:rPr>
              <a:t> Cut Blvd, La Porte, TX 77571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• Turning Basin, 111 East Loop North, Houston, TX 77029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</a:rPr>
              <a:t>Contract Time-Two (2) years 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900" dirty="0">
              <a:solidFill>
                <a:prstClr val="black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400646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EDF89D6BE064389B093E9459DA5F4" ma:contentTypeVersion="11" ma:contentTypeDescription="Create a new document." ma:contentTypeScope="" ma:versionID="8e6d5908751c4619f1da1a4c654b3f40">
  <xsd:schema xmlns:xsd="http://www.w3.org/2001/XMLSchema" xmlns:xs="http://www.w3.org/2001/XMLSchema" xmlns:p="http://schemas.microsoft.com/office/2006/metadata/properties" xmlns:ns3="75b218ac-de7a-4728-a502-fed778a566c7" xmlns:ns4="e2fe2728-ccfb-4ad2-b5ca-f92e5a86e8d6" targetNamespace="http://schemas.microsoft.com/office/2006/metadata/properties" ma:root="true" ma:fieldsID="9230e7f5a80ff16ce7e65131efe8d41b" ns3:_="" ns4:_="">
    <xsd:import namespace="75b218ac-de7a-4728-a502-fed778a566c7"/>
    <xsd:import namespace="e2fe2728-ccfb-4ad2-b5ca-f92e5a86e8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218ac-de7a-4728-a502-fed778a566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fe2728-ccfb-4ad2-b5ca-f92e5a86e8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A264AA-56D0-4C0F-BA6C-15567BDA6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b218ac-de7a-4728-a502-fed778a566c7"/>
    <ds:schemaRef ds:uri="e2fe2728-ccfb-4ad2-b5ca-f92e5a86e8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schemas.microsoft.com/office/2006/metadata/properties"/>
    <ds:schemaRef ds:uri="http://purl.org/dc/elements/1.1/"/>
    <ds:schemaRef ds:uri="e2fe2728-ccfb-4ad2-b5ca-f92e5a86e8d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75b218ac-de7a-4728-a502-fed778a566c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14692</TotalTime>
  <Words>587</Words>
  <Application>Microsoft Office PowerPoint</Application>
  <PresentationFormat>On-screen Show (4:3)</PresentationFormat>
  <Paragraphs>74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Pre-Bid Meeting House Rules </vt:lpstr>
      <vt:lpstr>PowerPoint Presentation</vt:lpstr>
      <vt:lpstr>CSB-1602 Purchase of Batteries- Portwide</vt:lpstr>
      <vt:lpstr>CSB-1602 Purchase of Batteries- Portwide</vt:lpstr>
      <vt:lpstr>CSB-1602 Purchase of Batteries- Portwide</vt:lpstr>
      <vt:lpstr>CSB-1602 Purchase of Batteries- Portwide</vt:lpstr>
      <vt:lpstr>CSB-1602 Purchase of Batteries- Portwide</vt:lpstr>
      <vt:lpstr>CSB-1602 Purchase of Batteries- Portwide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165</cp:revision>
  <cp:lastPrinted>2016-11-28T22:29:29Z</cp:lastPrinted>
  <dcterms:created xsi:type="dcterms:W3CDTF">2016-11-28T16:12:23Z</dcterms:created>
  <dcterms:modified xsi:type="dcterms:W3CDTF">2020-09-15T21:11:07Z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0x010100E29EDF89D6BE064389B093E9459DA5F4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