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19"/>
  </p:notesMasterIdLst>
  <p:handoutMasterIdLst>
    <p:handoutMasterId r:id="rId20"/>
  </p:handoutMasterIdLst>
  <p:sldIdLst>
    <p:sldId id="271" r:id="rId7"/>
    <p:sldId id="272" r:id="rId8"/>
    <p:sldId id="273" r:id="rId9"/>
    <p:sldId id="274" r:id="rId10"/>
    <p:sldId id="275" r:id="rId11"/>
    <p:sldId id="291" r:id="rId12"/>
    <p:sldId id="277" r:id="rId13"/>
    <p:sldId id="278" r:id="rId14"/>
    <p:sldId id="279" r:id="rId15"/>
    <p:sldId id="289" r:id="rId16"/>
    <p:sldId id="290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1" autoAdjust="0"/>
    <p:restoredTop sz="94709"/>
  </p:normalViewPr>
  <p:slideViewPr>
    <p:cSldViewPr snapToGrid="0" snapToObjects="1">
      <p:cViewPr varScale="1">
        <p:scale>
          <a:sx n="106" d="100"/>
          <a:sy n="106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9196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of Ramp Road 7 Speed Gate at Turning Basin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Derek L. Garrett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pPr algn="ctr"/>
            <a:r>
              <a:rPr lang="en-US" sz="2000" dirty="0"/>
              <a:t>Replacement of Ramp Road 7 Speed Gate at Turning Basin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General Scope of Services: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Demolition and salvage of existing speed gate</a:t>
            </a:r>
          </a:p>
          <a:p>
            <a:r>
              <a:rPr lang="en-US" sz="2400" dirty="0"/>
              <a:t>Fabrication and delivery of new speed gate</a:t>
            </a:r>
          </a:p>
          <a:p>
            <a:r>
              <a:rPr lang="en-US" sz="2400" dirty="0"/>
              <a:t>Installation of new speed gate</a:t>
            </a:r>
          </a:p>
          <a:p>
            <a:r>
              <a:rPr lang="en-US" sz="2400" dirty="0"/>
              <a:t>Contract Time = 120 Days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5413"/>
          </a:xfrm>
        </p:spPr>
        <p:txBody>
          <a:bodyPr/>
          <a:lstStyle/>
          <a:p>
            <a:pPr algn="ctr"/>
            <a:r>
              <a:rPr lang="en-US" sz="2000" dirty="0"/>
              <a:t>Replacement of Ramp Road 7 Speed Gate at Turning Basin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E8A3A-F0B3-456D-A9DC-0D4889D83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3" y="1472738"/>
            <a:ext cx="8642555" cy="415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Derek Garrett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Rick Campos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31B494E-479D-45BD-A132-62E1EA005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981" y="140878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6"/>
            <a:ext cx="8263559" cy="524917"/>
          </a:xfrm>
        </p:spPr>
        <p:txBody>
          <a:bodyPr/>
          <a:lstStyle/>
          <a:p>
            <a:pPr algn="ctr"/>
            <a:r>
              <a:rPr lang="en-US" sz="2000" dirty="0"/>
              <a:t>Replacement of Ramp Road 7 Speed Gate at Turning Basin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9027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Site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Site Visit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06" y="365126"/>
            <a:ext cx="8091144" cy="1325563"/>
          </a:xfrm>
        </p:spPr>
        <p:txBody>
          <a:bodyPr/>
          <a:lstStyle/>
          <a:p>
            <a:pPr algn="ctr"/>
            <a:r>
              <a:rPr lang="en-US" sz="2000" dirty="0"/>
              <a:t>Replacement of Ramp Road 7 Speed Gate at Turning Basin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206" y="1121790"/>
            <a:ext cx="8502080" cy="5055173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PHA Personnel:</a:t>
            </a:r>
          </a:p>
          <a:p>
            <a:pPr marL="0" indent="0">
              <a:buNone/>
            </a:pPr>
            <a:r>
              <a:rPr lang="en-US" sz="2600" dirty="0"/>
              <a:t>Roger H. Hoh, P.E. – Director, PCM</a:t>
            </a:r>
          </a:p>
          <a:p>
            <a:pPr marL="0" indent="0">
              <a:buNone/>
            </a:pPr>
            <a:r>
              <a:rPr lang="en-US" sz="2600" dirty="0"/>
              <a:t>Ross Talbot, P.E. – Construction Manager</a:t>
            </a:r>
          </a:p>
          <a:p>
            <a:pPr marL="0" indent="0">
              <a:buNone/>
            </a:pPr>
            <a:r>
              <a:rPr lang="en-US" sz="2600" dirty="0"/>
              <a:t>Derek L. Garrett – Project Manager</a:t>
            </a:r>
          </a:p>
          <a:p>
            <a:pPr marL="0" indent="0">
              <a:buNone/>
            </a:pPr>
            <a:r>
              <a:rPr lang="en-US" sz="2600" dirty="0"/>
              <a:t>Randy Stiefel – Director, General Cargo Facilities</a:t>
            </a:r>
          </a:p>
          <a:p>
            <a:pPr marL="0" indent="0">
              <a:buNone/>
            </a:pPr>
            <a:r>
              <a:rPr lang="en-US" sz="2600" dirty="0"/>
              <a:t>Yvette Camel-Smith – Director, Procurement Services</a:t>
            </a:r>
          </a:p>
          <a:p>
            <a:pPr marL="0" indent="0">
              <a:buNone/>
            </a:pPr>
            <a:r>
              <a:rPr lang="en-US" sz="2600" dirty="0"/>
              <a:t>Pedro Gonzalez, P.E. – Small Business Manager</a:t>
            </a:r>
          </a:p>
          <a:p>
            <a:pPr marL="0" indent="0">
              <a:buNone/>
            </a:pPr>
            <a:r>
              <a:rPr lang="en-US" sz="2600" dirty="0"/>
              <a:t>Jessica Thomas – Security Director</a:t>
            </a:r>
          </a:p>
          <a:p>
            <a:pPr marL="0" indent="0">
              <a:buNone/>
            </a:pPr>
            <a:endParaRPr lang="en-US" sz="1000" u="sng" dirty="0"/>
          </a:p>
          <a:p>
            <a:pPr marL="0" indent="0">
              <a:buNone/>
            </a:pPr>
            <a:r>
              <a:rPr lang="en-US" sz="2600" u="sng" dirty="0"/>
              <a:t>Harris County:</a:t>
            </a:r>
          </a:p>
          <a:p>
            <a:pPr marL="0" indent="0">
              <a:buNone/>
            </a:pPr>
            <a:r>
              <a:rPr lang="en-US" sz="2600" dirty="0"/>
              <a:t>Robert Rocha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62" y="355783"/>
            <a:ext cx="7886700" cy="1325563"/>
          </a:xfrm>
        </p:spPr>
        <p:txBody>
          <a:bodyPr/>
          <a:lstStyle/>
          <a:p>
            <a:r>
              <a:rPr lang="en-US" sz="2000" dirty="0"/>
              <a:t>Replacement of Ramp Road 7 Speed Gate at Turning Basin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2" y="1282518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Attendance at pre-bid/proposal meetings and pre-construction meetings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appreciate responses as required or permitted under the Wage Scale Act</a:t>
            </a: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62" y="355783"/>
            <a:ext cx="7886700" cy="1325563"/>
          </a:xfrm>
        </p:spPr>
        <p:txBody>
          <a:bodyPr/>
          <a:lstStyle/>
          <a:p>
            <a:r>
              <a:rPr lang="en-US" sz="2000" dirty="0"/>
              <a:t>Replacement of Ramp Road 7 Speed Gate at Turning Basin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2" y="1282518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Small Business Requirements:</a:t>
            </a:r>
          </a:p>
          <a:p>
            <a:pPr marL="0" indent="0">
              <a:buNone/>
            </a:pPr>
            <a:endParaRPr lang="en-US" sz="2400" u="sng" dirty="0"/>
          </a:p>
          <a:p>
            <a:pPr marL="0" indent="0">
              <a:buNone/>
            </a:pPr>
            <a:r>
              <a:rPr lang="en-US" sz="2400" dirty="0"/>
              <a:t>Minimum Pass/Fail Small Business requirement of </a:t>
            </a:r>
            <a:r>
              <a:rPr lang="en-US" sz="2400" b="1" dirty="0">
                <a:solidFill>
                  <a:srgbClr val="FF0000"/>
                </a:solidFill>
              </a:rPr>
              <a:t>30%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073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Replacement of Ramp Road 7 Speed Gate at Turning Basin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20527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Competitive Sealed Bids (CSB) are due on   Nov. 6, 2019, no later than 11:00 A.M.</a:t>
            </a:r>
          </a:p>
          <a:p>
            <a:r>
              <a:rPr lang="en-US" dirty="0"/>
              <a:t>One original and five copies, packaged in one sealed envelope</a:t>
            </a:r>
          </a:p>
          <a:p>
            <a:r>
              <a:rPr lang="en-US" dirty="0"/>
              <a:t>All proposals will be opened and read publicly in the PHA first floor conference room by Procurement Services on Wednesday, 	       Nov. 6, 2019 at 11:30 A.M.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Replacement of Ramp Road 7 Speed Gate at Turning Basin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the contract to the </a:t>
            </a:r>
            <a:r>
              <a:rPr lang="en-US" sz="2000" u="sng" dirty="0"/>
              <a:t>responsible</a:t>
            </a:r>
            <a:r>
              <a:rPr lang="en-US" sz="2000" dirty="0"/>
              <a:t> bidder submitting the </a:t>
            </a:r>
            <a:r>
              <a:rPr lang="en-US" sz="2000" u="sng" dirty="0"/>
              <a:t>lowest</a:t>
            </a:r>
            <a:r>
              <a:rPr lang="en-US" sz="2000" dirty="0"/>
              <a:t> and </a:t>
            </a:r>
            <a:r>
              <a:rPr lang="en-US" sz="2000" u="sng" dirty="0"/>
              <a:t>best</a:t>
            </a:r>
            <a:r>
              <a:rPr lang="en-US" sz="2000" dirty="0"/>
              <a:t> bid.</a:t>
            </a:r>
          </a:p>
          <a:p>
            <a:pPr marL="0" indent="0">
              <a:buNone/>
            </a:pPr>
            <a:r>
              <a:rPr lang="en-US" u="sng" dirty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Meet the applicable Small Business Participation requirements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Replacement of Ramp Road 7 Speed Gate at Turning Basin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Competitive Sealed Bid Response: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Page 2 – Required Attachments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EDF89D6BE064389B093E9459DA5F4" ma:contentTypeVersion="11" ma:contentTypeDescription="Create a new document." ma:contentTypeScope="" ma:versionID="8e6d5908751c4619f1da1a4c654b3f40">
  <xsd:schema xmlns:xsd="http://www.w3.org/2001/XMLSchema" xmlns:xs="http://www.w3.org/2001/XMLSchema" xmlns:p="http://schemas.microsoft.com/office/2006/metadata/properties" xmlns:ns3="75b218ac-de7a-4728-a502-fed778a566c7" xmlns:ns4="e2fe2728-ccfb-4ad2-b5ca-f92e5a86e8d6" targetNamespace="http://schemas.microsoft.com/office/2006/metadata/properties" ma:root="true" ma:fieldsID="9230e7f5a80ff16ce7e65131efe8d41b" ns3:_="" ns4:_="">
    <xsd:import namespace="75b218ac-de7a-4728-a502-fed778a566c7"/>
    <xsd:import namespace="e2fe2728-ccfb-4ad2-b5ca-f92e5a86e8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218ac-de7a-4728-a502-fed778a566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fe2728-ccfb-4ad2-b5ca-f92e5a86e8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6D197D-F7E3-45AD-8745-F841F0EDE3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b218ac-de7a-4728-a502-fed778a566c7"/>
    <ds:schemaRef ds:uri="e2fe2728-ccfb-4ad2-b5ca-f92e5a86e8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schemas.microsoft.com/office/2006/documentManagement/types"/>
    <ds:schemaRef ds:uri="http://schemas.microsoft.com/office/infopath/2007/PartnerControls"/>
    <ds:schemaRef ds:uri="75b218ac-de7a-4728-a502-fed778a566c7"/>
    <ds:schemaRef ds:uri="http://purl.org/dc/elements/1.1/"/>
    <ds:schemaRef ds:uri="http://schemas.microsoft.com/office/2006/metadata/properties"/>
    <ds:schemaRef ds:uri="e2fe2728-ccfb-4ad2-b5ca-f92e5a86e8d6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13614</TotalTime>
  <Words>520</Words>
  <Application>Microsoft Office PowerPoint</Application>
  <PresentationFormat>On-screen Show (4:3)</PresentationFormat>
  <Paragraphs>82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Replacement of Ramp Road 7 Speed Gate at Turning Basin</vt:lpstr>
      <vt:lpstr>Replacement of Ramp Road 7 Speed Gate at Turning Basin</vt:lpstr>
      <vt:lpstr>Replacement of Ramp Road 7 Speed Gate at Turning Basin</vt:lpstr>
      <vt:lpstr>Replacement of Ramp Road 7 Speed Gate at Turning Basin</vt:lpstr>
      <vt:lpstr>Replacement of Ramp Road 7 Speed Gate at Turning Basin</vt:lpstr>
      <vt:lpstr>Replacement of Ramp Road 7 Speed Gate at Turning Basin</vt:lpstr>
      <vt:lpstr>Replacement of Ramp Road 7 Speed Gate at Turning Basin </vt:lpstr>
      <vt:lpstr>Replacement of Ramp Road 7 Speed Gate at Turning Basin</vt:lpstr>
      <vt:lpstr>Replacement of Ramp Road 7 Speed Gate at Turning Basin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108</cp:revision>
  <cp:lastPrinted>2016-11-28T22:29:29Z</cp:lastPrinted>
  <dcterms:created xsi:type="dcterms:W3CDTF">2016-11-28T16:12:23Z</dcterms:created>
  <dcterms:modified xsi:type="dcterms:W3CDTF">2019-10-21T14:47:34Z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0x010100E29EDF89D6BE064389B093E9459DA5F4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