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8"/>
  </p:notesMasterIdLst>
  <p:sldIdLst>
    <p:sldId id="457" r:id="rId6"/>
    <p:sldId id="456" r:id="rId7"/>
    <p:sldId id="455" r:id="rId8"/>
    <p:sldId id="454" r:id="rId9"/>
    <p:sldId id="453" r:id="rId10"/>
    <p:sldId id="452" r:id="rId11"/>
    <p:sldId id="451" r:id="rId12"/>
    <p:sldId id="357" r:id="rId13"/>
    <p:sldId id="465" r:id="rId14"/>
    <p:sldId id="401" r:id="rId15"/>
    <p:sldId id="402" r:id="rId16"/>
    <p:sldId id="466" r:id="rId17"/>
    <p:sldId id="464" r:id="rId18"/>
    <p:sldId id="448" r:id="rId19"/>
    <p:sldId id="447" r:id="rId20"/>
    <p:sldId id="446" r:id="rId21"/>
    <p:sldId id="445" r:id="rId22"/>
    <p:sldId id="444" r:id="rId23"/>
    <p:sldId id="461" r:id="rId24"/>
    <p:sldId id="462" r:id="rId25"/>
    <p:sldId id="463" r:id="rId26"/>
    <p:sldId id="4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werPoint Style Guide" id="{17CF0682-B772-C340-A4EE-9D42C2599CB5}">
          <p14:sldIdLst>
            <p14:sldId id="457"/>
            <p14:sldId id="456"/>
            <p14:sldId id="455"/>
            <p14:sldId id="454"/>
            <p14:sldId id="453"/>
            <p14:sldId id="452"/>
            <p14:sldId id="451"/>
            <p14:sldId id="357"/>
            <p14:sldId id="465"/>
            <p14:sldId id="401"/>
            <p14:sldId id="402"/>
            <p14:sldId id="466"/>
            <p14:sldId id="464"/>
            <p14:sldId id="448"/>
            <p14:sldId id="447"/>
            <p14:sldId id="446"/>
            <p14:sldId id="445"/>
            <p14:sldId id="444"/>
            <p14:sldId id="461"/>
            <p14:sldId id="462"/>
            <p14:sldId id="463"/>
          </p14:sldIdLst>
        </p14:section>
        <p14:section name="Content" id="{0C4FAEBF-3DF8-45D6-8991-8AB1061CC82B}">
          <p14:sldIdLst>
            <p14:sldId id="430"/>
          </p14:sldIdLst>
        </p14:section>
        <p14:section name="Port Houston" id="{E1F4577E-5576-4BB5-BD45-A84F68973B07}">
          <p14:sldIdLst/>
        </p14:section>
        <p14:section name="Templates" id="{37A28CD8-89DA-FB48-AF86-E02D8AA0A29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C552C1-E872-052C-40D5-1ED4B442FEB9}" name="Fatima De Leon" initials="FDL" userId="S::fdeleon@porthouston.com::23b84064-dcef-46c0-829b-fb08e39a4033" providerId="AD"/>
  <p188:author id="{80C60CCB-FA4D-6DBC-77EF-DBB3E91766E8}" name="Megan Farias" initials="MF" userId="S::mfarias@porthouston.com::1a15fa84-2d2d-4d8d-92a9-ef08bd6b32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A83"/>
    <a:srgbClr val="E0E0DE"/>
    <a:srgbClr val="0180AE"/>
    <a:srgbClr val="44474A"/>
    <a:srgbClr val="C1862E"/>
    <a:srgbClr val="011E44"/>
    <a:srgbClr val="DFE3DF"/>
    <a:srgbClr val="5B9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EDD90-AB4B-EB4E-337F-C36574C8C289}" v="22" dt="2022-07-28T13:37:45.933"/>
    <p1510:client id="{0584765C-2308-5BAA-9ED4-B0F76C73CDBB}" v="2" dt="2022-04-19T12:16:09.282"/>
    <p1510:client id="{07DBEA2D-F8CA-546A-B443-D2F5C8A22735}" v="38" dt="2022-08-01T16:00:05.307"/>
    <p1510:client id="{11D55020-4427-8191-A416-27D04365A02F}" v="5" dt="2022-08-02T15:42:45.070"/>
    <p1510:client id="{1D100505-A353-478E-8950-4DB2F0F4F598}" v="1" dt="2022-04-19T12:20:53.007"/>
    <p1510:client id="{40C3A894-E674-3C8B-0081-797885DC56B1}" v="325" dt="2022-08-01T15:45:26.784"/>
    <p1510:client id="{56C66617-B928-1C87-F871-AB43C6C3155C}" v="37" dt="2022-07-28T19:42:31.182"/>
    <p1510:client id="{7EFD7AB4-8399-AB62-6C02-353F4C8CF027}" v="5" dt="2022-04-19T12:46:27.604"/>
    <p1510:client id="{8A7E1774-3B4E-EFFE-5399-C23FB5A7D352}" v="42" dt="2022-08-01T17:03:47.548"/>
    <p1510:client id="{8A9CD3A2-F553-BBA5-A6CB-6814296B64CF}" v="8" dt="2022-08-02T17:16:52.149"/>
    <p1510:client id="{8B7148D3-CE7F-E26B-BADB-77AADAE21CCD}" v="10" dt="2022-07-29T15:52:31.405"/>
    <p1510:client id="{8D22BCB7-3571-477E-A07C-E9BB2C9F9DD0}" v="1" dt="2022-04-19T22:55:39.993"/>
    <p1510:client id="{9AF32B4B-455A-A22A-F34A-A94867358467}" v="101" dt="2022-08-01T17:09:41.614"/>
    <p1510:client id="{9F6B3675-FCD5-CF56-900D-CAF33E9A1514}" v="4" dt="2022-08-02T17:17:25.284"/>
    <p1510:client id="{BDB2CEDD-E028-3845-89B5-12A91AB09556}" v="42" dt="2022-07-28T15:12:34.186"/>
    <p1510:client id="{D2806156-DEE2-3889-C278-1E53F44ED59A}" v="1" dt="2022-04-20T03:33:04.622"/>
    <p1510:client id="{D4E1E044-83B3-100E-3886-B0CDBE137CA4}" v="15" dt="2022-08-01T18:41:01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A154-7E0B-FE46-AEB4-FF63F7FFD21D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DD89-0520-0740-87A6-E293098F0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let’s talk about Port Houston.  First, we are governed by a seven-member Commission, led by Chairman Ric Campo.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2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8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 Houston is not a certifying entity but we accept the certifications from our certifying partners .  Meeting the certification requirements for any of the listed partners is a requirement to be part of the Port of Houston S/MWBE Program. After certification has been verified, interested business must complete an enrollment process to be inducted into the S/MWBE Program.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99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Search for small, minority, and woman-owned businesses enrolled in Port Houston’s Business Equity Programs</a:t>
            </a:r>
            <a:endParaRPr lang="en-US"/>
          </a:p>
          <a:p>
            <a:endParaRPr lang="en-US"/>
          </a:p>
          <a:p>
            <a:r>
              <a:rPr lang="en-US"/>
              <a:t>NAIC Codes</a:t>
            </a:r>
          </a:p>
          <a:p>
            <a:r>
              <a:rPr lang="en-US"/>
              <a:t>Download our directory.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ADD89-0520-0740-87A6-E293098F0A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As a contractor </a:t>
            </a:r>
            <a:r>
              <a:rPr lang="en-US" sz="1200" b="1" i="0" u="none" strike="noStrike" err="1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Contractor</a:t>
            </a:r>
            <a:r>
              <a:rPr lang="en-US" sz="1200" b="1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  you are agrees to</a:t>
            </a:r>
            <a:r>
              <a:rPr lang="en-US" sz="1200" b="0" i="0" u="none" strike="noStrike">
                <a:solidFill>
                  <a:srgbClr val="031D42"/>
                </a:solidFill>
                <a:effectLst/>
                <a:latin typeface="Helvetica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011E44"/>
              </a:solidFill>
              <a:latin typeface="+mn-lt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11E44"/>
                </a:solidFill>
                <a:latin typeface="+mn-lt"/>
                <a:cs typeface="Helvetica"/>
              </a:rPr>
              <a:t>• Placing qualified S/MWBEs on solicitation lists; S/MWBEs must perform a Commercially Useful Function (CFU) to be counted towards goals. CANNOT BE A PASS THROUGH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B5C5B-A9CA-45A7-992C-557FB349BA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8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1F18-B0C2-5B4B-9C0C-C661BAADD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8E95E-2A73-2B4C-84B9-4B132D760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37CC-4451-A348-8CD7-F4BCCC9E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4E63-5A3F-C04A-97A1-C717D10F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0338-BB64-D846-9A6D-C769E5AC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EEF1-EEB8-B347-A4A3-2B5BBA88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929C1-43EB-E34A-8155-215F561A9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5C1C6-B567-384C-8C24-778D8AB4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6192B-C7C0-2A4E-8D22-81FF3D2E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EF6C-E2B0-8C4F-A537-54CFECB1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9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21491-ACB7-9941-9CC1-A5A2CFEA5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A91A-C63E-7746-B92E-5EE0C04B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4436-0FF9-584D-9137-5703D7E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82CC9-F0FC-F54A-9C5C-09162D3E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DD278-4AEF-DB43-AAAC-0A877BCB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6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69AC30-5D82-45AB-8D70-5644AF324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3117A-89EE-48B6-8D0C-1AE453E249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099" y="1947070"/>
            <a:ext cx="9144000" cy="1953295"/>
          </a:xfrm>
        </p:spPr>
        <p:txBody>
          <a:bodyPr lIns="0" tIns="0" rIns="0" bIns="0" anchor="t"/>
          <a:lstStyle>
            <a:lvl1pPr algn="l">
              <a:lnSpc>
                <a:spcPts val="7000"/>
              </a:lnSpc>
              <a:defRPr sz="7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525BF-5EFA-4C03-9C7E-D691ECDB9854}"/>
              </a:ext>
            </a:extLst>
          </p:cNvPr>
          <p:cNvCxnSpPr>
            <a:cxnSpLocks/>
          </p:cNvCxnSpPr>
          <p:nvPr userDrawn="1"/>
        </p:nvCxnSpPr>
        <p:spPr>
          <a:xfrm flipH="1">
            <a:off x="2189312" y="1233894"/>
            <a:ext cx="11226" cy="2704506"/>
          </a:xfrm>
          <a:prstGeom prst="line">
            <a:avLst/>
          </a:prstGeom>
          <a:ln>
            <a:solidFill>
              <a:srgbClr val="A51E3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12A1371-F50B-49B0-8D18-BF939A91D397}"/>
              </a:ext>
            </a:extLst>
          </p:cNvPr>
          <p:cNvSpPr/>
          <p:nvPr userDrawn="1"/>
        </p:nvSpPr>
        <p:spPr>
          <a:xfrm>
            <a:off x="2200538" y="1560827"/>
            <a:ext cx="4145822" cy="305531"/>
          </a:xfrm>
          <a:prstGeom prst="rect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1E58397-03E4-4D8B-B953-ADD87B00C0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7377" y="1196756"/>
            <a:ext cx="2069581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Event Name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1F63B-1EBB-4CA4-B5F2-10AB3C3A7CD1}"/>
              </a:ext>
            </a:extLst>
          </p:cNvPr>
          <p:cNvCxnSpPr/>
          <p:nvPr userDrawn="1"/>
        </p:nvCxnSpPr>
        <p:spPr>
          <a:xfrm>
            <a:off x="3236517" y="3769178"/>
            <a:ext cx="0" cy="228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BFFCD-1B9C-4AD2-953D-B36F97116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9279" y="336982"/>
            <a:ext cx="1280087" cy="1114504"/>
          </a:xfrm>
          <a:prstGeom prst="rect">
            <a:avLst/>
          </a:prstGeom>
        </p:spPr>
      </p:pic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7CB9F3C7-E591-498D-B1B3-69BE4EE3A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7377" y="3749404"/>
            <a:ext cx="1035979" cy="26814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32885F81-AA09-4870-A788-CAD4BF1E41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2166" y="3749404"/>
            <a:ext cx="2136531" cy="2681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865790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72">
          <p15:clr>
            <a:srgbClr val="FBAE40"/>
          </p15:clr>
        </p15:guide>
        <p15:guide id="2" pos="3840">
          <p15:clr>
            <a:srgbClr val="FBAE40"/>
          </p15:clr>
        </p15:guide>
        <p15:guide id="3" pos="1536">
          <p15:clr>
            <a:srgbClr val="FBAE40"/>
          </p15:clr>
        </p15:guide>
        <p15:guide id="4" orient="horz" pos="23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CAF5-A81F-8D4A-9AE8-ACB0D317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D26A-E243-8649-B80C-DDF51E46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C3224-9985-4142-AC77-F1A04586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DFA67-D6F5-364D-B19A-CB0C1DFE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4A7D6-0620-3F48-90D2-44E5B473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7244-645F-B143-AE09-62004BBE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81079-1E34-0D4C-BD80-28037BC4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120C-4A5F-E549-88E1-56439EC0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38F26-D98C-0748-96BC-21909532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B1092-CBA8-7541-8F41-B9C1941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3265-8937-BB46-B361-7BDA35CC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07D7-CF30-E846-B554-0B0549C45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4C2B7-5C92-334D-B0EB-6301CEFA4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BA674-C1FF-B74A-A753-57D51EAA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AB277-F434-6448-9A47-F52B90A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A7D57-64C1-8345-A2D9-69AFAACF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10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9C0E-92DC-ED46-854E-17809AB9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85DFB-7FE4-E34F-95C8-DF2DCDE0C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1300-1683-244C-9F89-39A610ACD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29F2E-201A-8D44-9B53-89FC77A0E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1AD65-04C1-BA42-8A6B-B4E967765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C7122-E78B-C24A-B5EC-3EBF95D8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F9167-9FF8-1140-ADB8-A5AE97E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E4D02-D102-C84A-BE4E-1D28F99B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F4EFB-A343-9B46-8CEC-0498AE35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3BC05-9C6D-1E40-948C-85609B28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3160F-7791-084B-A60F-53037E9E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FB244-BA2A-8642-8C5C-0ABDF047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64434-5AAC-4D4E-880F-BC8A18B4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552DC-9F34-634A-9B46-BF8AD3D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93B0F-5C6B-194A-BABE-69076A30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BE8D-D6CD-2F44-B5B3-C1E4A070F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38E1-61CF-024A-89E8-F05775E3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BF1FB-7118-A846-BF87-650DC8C5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99E54-970F-1142-9FB3-C350188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22488-2689-C34F-B191-22BAE271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4BFB6-C65C-E742-AC60-A562CAE6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1689-56D8-8745-9AF1-C8696FBC3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7A9AA-C917-F944-B8CF-E39290F80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C7DD2-DF20-4E4B-A1E3-5D53CD3A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83D2-9AF6-D543-A908-1514D16B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402A5-1B74-374B-9887-38F41B95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D2AA5-60AA-AF4B-AE6D-61F8FF00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C67B4-D147-394D-8F98-0442C3C0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0D99-CD83-984E-8B89-BB43A6457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3DF-6951-1945-A76D-7FDB0BAF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794E-E162-8A4A-AC27-6E09F58A7997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34118-F578-A74B-B6F1-A0535CBF9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23EF-31A0-0D46-BB26-BF7E86231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CB88-9637-3545-BB3E-1EAC172D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proposals@porthouston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ment@porthouston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216594" y="486642"/>
            <a:ext cx="10336696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u="sng" spc="300">
                <a:solidFill>
                  <a:srgbClr val="C1862E"/>
                </a:solidFill>
                <a:latin typeface="HelveticaNeueLT Std Thin"/>
              </a:rPr>
              <a:t>Pre-Proposal Conference</a:t>
            </a:r>
            <a:r>
              <a:rPr lang="en-US" sz="4000" spc="300">
                <a:solidFill>
                  <a:srgbClr val="C1862E"/>
                </a:solidFill>
                <a:latin typeface="HelveticaNeueLT Std Thin"/>
              </a:rPr>
              <a:t>: </a:t>
            </a: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z="4000" spc="300">
                <a:solidFill>
                  <a:srgbClr val="C1862E"/>
                </a:solidFill>
                <a:latin typeface="HelveticaNeueLT Std Thin"/>
              </a:rPr>
              <a:t>CSP-2296 Wharf and RTG Crane Painting at </a:t>
            </a:r>
            <a:r>
              <a:rPr lang="en-US" sz="4000" spc="300" err="1">
                <a:solidFill>
                  <a:srgbClr val="C1862E"/>
                </a:solidFill>
                <a:latin typeface="HelveticaNeueLT Std Thin"/>
              </a:rPr>
              <a:t>Barbours</a:t>
            </a:r>
            <a:r>
              <a:rPr lang="en-US" sz="4000" spc="300">
                <a:solidFill>
                  <a:srgbClr val="C1862E"/>
                </a:solidFill>
                <a:latin typeface="HelveticaNeueLT Std Thin"/>
              </a:rPr>
              <a:t> Cut Terminal Bayport Container Terminal </a:t>
            </a:r>
          </a:p>
          <a:p>
            <a:endParaRPr lang="en-US" sz="4000" spc="300">
              <a:solidFill>
                <a:srgbClr val="C1862E"/>
              </a:solidFill>
              <a:latin typeface="HelveticaNeueLT Std Thin"/>
            </a:endParaRP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August 2, 2022                </a:t>
            </a:r>
          </a:p>
          <a:p>
            <a:r>
              <a:rPr lang="en-US" spc="300">
                <a:solidFill>
                  <a:srgbClr val="C1862E"/>
                </a:solidFill>
                <a:latin typeface="HelveticaNeueLT Std Thin"/>
              </a:rPr>
              <a:t>2:00 p.m.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  <a:p>
            <a:endParaRPr lang="en-US" sz="2000" b="1" spc="300">
              <a:solidFill>
                <a:schemeClr val="bg1"/>
              </a:solidFill>
              <a:latin typeface="HelveticaNeueLT Std Blk" panose="020B0604020202020204" pitchFamily="34" charset="0"/>
            </a:endParaRPr>
          </a:p>
          <a:p>
            <a:endParaRPr lang="en-US" sz="2000" spc="3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spc="300">
                <a:solidFill>
                  <a:schemeClr val="bg1"/>
                </a:solidFill>
                <a:ea typeface="+mn-lt"/>
                <a:cs typeface="+mn-lt"/>
              </a:rPr>
              <a:t>Barbara H. Smith, P.E., MBA, Project Manager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sz="2000" b="1" spc="300">
              <a:solidFill>
                <a:schemeClr val="bg1"/>
              </a:solidFill>
              <a:latin typeface="HelveticaNeueLT Std Blk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06B4D3-3C0F-B2E3-6294-E63AFE99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113" y="4295094"/>
            <a:ext cx="159611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5ED329-9485-0544-A8AB-D2BDA5B1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CERTIFYING PARTNERS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1008192" y="960967"/>
            <a:ext cx="4556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Small and M/WBEs must meet certain criteria and be certified with one of the following partner agencies: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7525E-D1F6-47B1-ADAE-18E58DCF59C0}"/>
              </a:ext>
            </a:extLst>
          </p:cNvPr>
          <p:cNvSpPr txBox="1"/>
          <p:nvPr/>
        </p:nvSpPr>
        <p:spPr>
          <a:xfrm>
            <a:off x="1168625" y="1916349"/>
            <a:ext cx="4649500" cy="4185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City of Houston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Houston Minority Supplier Development Council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METRO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National Minority Supplier Development Council &amp; Affiliates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Small Business Administration 8(a)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South Central Texas Regional Certification Agency – SCTRCA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Comptroller of Public Accounts – HUB Certification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Texas Department of Transportation – TxDOT *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Alliance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Women’s Business Enterprise National Council &amp; Affiliates – WBENC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* No fee to apply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4D28B3-C443-4B44-94EC-7D4BBA15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968" y="5297389"/>
            <a:ext cx="937213" cy="937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E6E87-C192-41A9-ABEC-4713EADE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338" y="4303192"/>
            <a:ext cx="1510550" cy="446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1F302-6F65-4E9F-9326-C8FF0E7FC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018" y="5925919"/>
            <a:ext cx="1328472" cy="394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50BF2-AF41-4FEB-8161-E71FDA52C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473" y="752668"/>
            <a:ext cx="1054735" cy="1054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CD33B2-5053-42E2-A137-2D2C8E82B5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108" y="2065507"/>
            <a:ext cx="1721244" cy="50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D9A3A0-3405-45C5-A42A-10842777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1179" y="1064851"/>
            <a:ext cx="1408215" cy="921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C3361-00A6-4FAA-AFE6-10CD2A954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5530" y="4908570"/>
            <a:ext cx="1044968" cy="847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8EFD8-089F-455F-AE0C-B1589353B5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6614" y="3684020"/>
            <a:ext cx="938213" cy="938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E6488D-3858-4299-ADD3-E3968CB69D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79" y="2378924"/>
            <a:ext cx="1583373" cy="101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0596CC-662B-4258-B9E4-9FBA50B0FB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4702" y="3489040"/>
            <a:ext cx="1527474" cy="5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9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635129C-00FA-4AA5-88BD-641A8375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1093304" y="231604"/>
            <a:ext cx="1033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HOUSTON S/MWBE ENROLLMENT DIRECTORY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10F5A-7346-474F-9390-64F829F1B047}"/>
              </a:ext>
            </a:extLst>
          </p:cNvPr>
          <p:cNvCxnSpPr>
            <a:cxnSpLocks/>
          </p:cNvCxnSpPr>
          <p:nvPr/>
        </p:nvCxnSpPr>
        <p:spPr>
          <a:xfrm>
            <a:off x="5908426" y="850534"/>
            <a:ext cx="0" cy="5522131"/>
          </a:xfrm>
          <a:prstGeom prst="line">
            <a:avLst/>
          </a:prstGeom>
          <a:ln>
            <a:solidFill>
              <a:srgbClr val="E0E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E4DC6C-E251-4D2B-B34B-AB65F8895B50}"/>
              </a:ext>
            </a:extLst>
          </p:cNvPr>
          <p:cNvSpPr txBox="1"/>
          <p:nvPr/>
        </p:nvSpPr>
        <p:spPr>
          <a:xfrm>
            <a:off x="963037" y="1294352"/>
            <a:ext cx="4556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How do I identify Port Houston enrolled small,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minority- and woman-owned businesses</a:t>
            </a:r>
          </a:p>
          <a:p>
            <a:pPr algn="l"/>
            <a:r>
              <a:rPr lang="en-US" sz="1800" b="0" i="0" u="none" strike="noStrike" baseline="0">
                <a:solidFill>
                  <a:srgbClr val="000021"/>
                </a:solidFill>
                <a:latin typeface="HelveticaNeueLTStd-Blk" panose="020B0904020202020204" pitchFamily="34" charset="0"/>
              </a:rPr>
              <a:t>(S/MWBE)?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Search for businesses in 2 easy steps: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1. Visit https://porthouston.smwbe.com Under the section on the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left labeled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Small, Minority and Woman Owned Business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Directory and Online Application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select the blue button labeled,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"Find a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S/MWBE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Firm".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2. You will need to complete at least one of the fields in the popup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Lt" panose="020B0403020202020204" pitchFamily="34" charset="0"/>
              </a:rPr>
              <a:t>window titled, 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Port Houston S/MWBE Enrollment Directory</a:t>
            </a:r>
          </a:p>
          <a:p>
            <a:pPr algn="l"/>
            <a:r>
              <a:rPr lang="en-US" sz="1800" b="0" i="0" u="none" strike="noStrike" baseline="0">
                <a:solidFill>
                  <a:srgbClr val="000000"/>
                </a:solidFill>
                <a:latin typeface="HelveticaNeueLTStd-Blk" panose="020B0904020202020204" pitchFamily="34" charset="0"/>
              </a:rPr>
              <a:t>and Search.</a:t>
            </a:r>
            <a:endParaRPr lang="en-US" sz="16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48E5D-9E78-47EF-A54E-A2F8B934CC75}"/>
              </a:ext>
            </a:extLst>
          </p:cNvPr>
          <p:cNvSpPr txBox="1"/>
          <p:nvPr/>
        </p:nvSpPr>
        <p:spPr>
          <a:xfrm>
            <a:off x="4238978" y="6299397"/>
            <a:ext cx="6175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>
                <a:solidFill>
                  <a:srgbClr val="00A6C0"/>
                </a:solidFill>
                <a:latin typeface="HelveticaNeueLTStd-Blk" panose="020B0904020202020204" pitchFamily="34" charset="0"/>
              </a:rPr>
              <a:t>www.porthouston.smwbe.com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BC628-7E11-4EE9-A2E7-9300894A2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011" y="1294352"/>
            <a:ext cx="5711842" cy="410444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6EDB2D2-FEAF-4B1F-9E4C-B78A874618A5}"/>
              </a:ext>
            </a:extLst>
          </p:cNvPr>
          <p:cNvSpPr/>
          <p:nvPr/>
        </p:nvSpPr>
        <p:spPr>
          <a:xfrm>
            <a:off x="6714477" y="5058483"/>
            <a:ext cx="704917" cy="292218"/>
          </a:xfrm>
          <a:prstGeom prst="rightArrow">
            <a:avLst/>
          </a:prstGeom>
          <a:solidFill>
            <a:srgbClr val="C186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0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B282F-0619-4B29-BECA-CEFF42CF710E}"/>
              </a:ext>
            </a:extLst>
          </p:cNvPr>
          <p:cNvSpPr txBox="1"/>
          <p:nvPr/>
        </p:nvSpPr>
        <p:spPr>
          <a:xfrm>
            <a:off x="597192" y="306455"/>
            <a:ext cx="11065890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/>
              </a:rPr>
              <a:t>TIPS TO INCREASE PARTICIPATION</a:t>
            </a:r>
          </a:p>
          <a:p>
            <a:endParaRPr lang="en-US" sz="1600" b="1" i="0" u="none" strike="noStrike">
              <a:solidFill>
                <a:srgbClr val="031D42"/>
              </a:solidFill>
              <a:effectLst/>
              <a:latin typeface="Helvetica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Establish relationships with S/MWBE’s in advance ​</a:t>
            </a:r>
          </a:p>
          <a:p>
            <a:pPr fontAlgn="base"/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Assuring that S/MWBEs are solicited whenever they are potential sources; 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Subdivide the work, when economically feasible, into smaller tasks or quantities to permit maximum participation by S/MWBE’s;​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Use the Port of Houston Directory.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Advertise opportunities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Offer assistance and use  the services and assistance, as appropriate, of such organizations as the Small Business Administration and the Minority Business Development Agency of the Department of Commerce.​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11E44"/>
                </a:solidFill>
                <a:latin typeface="HelveticaNeueLT Std Lt"/>
                <a:cs typeface="Helvetica"/>
              </a:rPr>
              <a:t>What subcontractors have you done business in the past and do they qualify?</a:t>
            </a: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>
              <a:solidFill>
                <a:srgbClr val="011E44"/>
              </a:solidFill>
              <a:latin typeface="HelveticaNeueLT Std Lt" panose="020B0403020202020204" pitchFamily="34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9015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6C4C1-85ED-43EC-B535-A7B1BA087730}"/>
              </a:ext>
            </a:extLst>
          </p:cNvPr>
          <p:cNvSpPr txBox="1"/>
          <p:nvPr/>
        </p:nvSpPr>
        <p:spPr>
          <a:xfrm>
            <a:off x="807396" y="359924"/>
            <a:ext cx="11100352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-40">
                <a:solidFill>
                  <a:srgbClr val="011E44"/>
                </a:solidFill>
                <a:latin typeface="HelveticaNeueLT Std Thin"/>
              </a:rPr>
              <a:t>BUSINESS EQUITY CONTRACT REQUIREMENTS</a:t>
            </a:r>
          </a:p>
          <a:p>
            <a:endParaRPr lang="en-US" sz="1600" b="1">
              <a:solidFill>
                <a:srgbClr val="011E44"/>
              </a:solidFill>
              <a:latin typeface="HelveticaNeueLT Std Blk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algn="l" rtl="0" fontAlgn="base"/>
            <a:endParaRPr lang="en-US" sz="2800" b="1">
              <a:solidFill>
                <a:srgbClr val="011E44"/>
              </a:solidFill>
              <a:latin typeface="HelveticaNeueLT Std Blk"/>
            </a:endParaRPr>
          </a:p>
          <a:p>
            <a:pPr fontAlgn="base"/>
            <a:r>
              <a:rPr lang="en-US" sz="2800">
                <a:solidFill>
                  <a:srgbClr val="011E44"/>
                </a:solidFill>
                <a:latin typeface="HelveticaNeueLT Std Lt"/>
              </a:rPr>
              <a:t>This project is does not have any Business Equity requirements, but we highly encourage the use of small, minority- and woman-owned business when possible.    </a:t>
            </a:r>
          </a:p>
          <a:p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r>
              <a:rPr lang="en-US" sz="2800">
                <a:solidFill>
                  <a:srgbClr val="011E44"/>
                </a:solidFill>
                <a:latin typeface="Calibri"/>
                <a:cs typeface="Calibri"/>
              </a:rPr>
              <a:t>All dollars awarded and committed to enrolled S/MWBEs count towards Port Houston's S/MWBE goals regardless of whether the individual solicitation includes criteria for small, minority, woman-owned business participation.</a:t>
            </a:r>
            <a:endParaRPr lang="en-US"/>
          </a:p>
          <a:p>
            <a:pPr fontAlgn="base"/>
            <a:r>
              <a:rPr lang="en-US" sz="2800">
                <a:solidFill>
                  <a:srgbClr val="011E44"/>
                </a:solidFill>
                <a:latin typeface="HelveticaNeueLT Std Lt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058615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82" b="-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PROCUREMENT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Dean Ainuddin,  CPP, MBA, Manager Contracts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inuddin_Nadeem_jpg.jpg">
            <a:extLst>
              <a:ext uri="{FF2B5EF4-FFF2-40B4-BE49-F238E27FC236}">
                <a16:creationId xmlns:a16="http://schemas.microsoft.com/office/drawing/2014/main" id="{3D6F4C6C-D43B-ED35-374A-F6D39DDEC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3179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8402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cs typeface="Calibri"/>
              </a:rPr>
              <a:t>PROCUREMENT</a:t>
            </a: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No Contact Period – No communication between interested vendors and Port Houston staff during the active period.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Technical questions should be submitted via BuySpeed</a:t>
            </a:r>
            <a:endParaRPr lang="en-US" sz="2800">
              <a:latin typeface="HelveticaNeueLT Std Blk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Last day to submit questions: 7 days before due date (8/3/2022) 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Responses are due no later than 11 a.m. on 8/10/2022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Proposals must be submitted electronically via email to: </a:t>
            </a:r>
            <a:r>
              <a:rPr lang="en-US" sz="2800" spc="200">
                <a:latin typeface="HelveticaNeueLT Std Blk"/>
                <a:ea typeface="+mn-lt"/>
                <a:cs typeface="+mn-lt"/>
                <a:hlinkClick r:id="rId3"/>
              </a:rPr>
              <a:t>procurementproposals@porthouston.com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Use forms in the package</a:t>
            </a:r>
            <a:endParaRPr lang="en-US" sz="2800">
              <a:latin typeface="HelveticaNeueLT Std Blk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spc="200">
                <a:latin typeface="HelveticaNeueLT Std Blk"/>
                <a:ea typeface="+mn-lt"/>
                <a:cs typeface="+mn-lt"/>
              </a:rPr>
              <a:t>Anticipated award date: 9/27/2022</a:t>
            </a:r>
            <a:endParaRPr lang="en-US" sz="2800">
              <a:latin typeface="HelveticaNeueLT Std Blk"/>
              <a:cs typeface="Calibri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8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26176" y="0"/>
            <a:ext cx="11098696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spc="200">
              <a:ea typeface="+mn-lt"/>
              <a:cs typeface="+mn-lt"/>
            </a:endParaRPr>
          </a:p>
          <a:p>
            <a:r>
              <a:rPr lang="en-US" sz="2800" b="1" u="sng" spc="200">
                <a:latin typeface="HelveticaNeueLT Std Blk"/>
                <a:cs typeface="Calibri"/>
              </a:rPr>
              <a:t>EVALUATION CRITERIA</a:t>
            </a:r>
          </a:p>
          <a:p>
            <a:r>
              <a:rPr lang="en-US" sz="2800" spc="200">
                <a:latin typeface="HelveticaNeueLT Std Blk"/>
                <a:ea typeface="+mn-lt"/>
                <a:cs typeface="+mn-lt"/>
              </a:rPr>
              <a:t>Port Houston will select the provider</a:t>
            </a:r>
            <a:r>
              <a:rPr lang="en-US" sz="2800" b="1" spc="200">
                <a:latin typeface="HelveticaNeueLT Std Blk"/>
                <a:ea typeface="+mn-lt"/>
                <a:cs typeface="+mn-lt"/>
              </a:rPr>
              <a:t> </a:t>
            </a:r>
            <a:r>
              <a:rPr lang="en-US" sz="2800" spc="200">
                <a:latin typeface="HelveticaNeueLT Std Blk"/>
                <a:ea typeface="+mn-lt"/>
                <a:cs typeface="+mn-lt"/>
              </a:rPr>
              <a:t>of the services offering the </a:t>
            </a:r>
            <a:r>
              <a:rPr lang="en-US" sz="2800" b="1" spc="200">
                <a:latin typeface="HelveticaNeueLT Std Blk"/>
                <a:ea typeface="+mn-lt"/>
                <a:cs typeface="+mn-lt"/>
              </a:rPr>
              <a:t>best value </a:t>
            </a:r>
            <a:r>
              <a:rPr lang="en-US" sz="2800" spc="200">
                <a:latin typeface="HelveticaNeueLT Std Blk"/>
                <a:ea typeface="+mn-lt"/>
                <a:cs typeface="+mn-lt"/>
              </a:rPr>
              <a:t>to Port Houston. The criteria and relative weights that will be considered by Port Houston in evaluating each Response are as follows:</a:t>
            </a:r>
            <a:endParaRPr lang="en-US" sz="2800">
              <a:latin typeface="HelveticaNeueLT Std Blk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solidFill>
                <a:srgbClr val="011E44"/>
              </a:solidFill>
              <a:latin typeface="HelveticaNeueLT Std Lt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C71E6DC-1220-4C47-3E80-875079C30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366887"/>
              </p:ext>
            </p:extLst>
          </p:nvPr>
        </p:nvGraphicFramePr>
        <p:xfrm>
          <a:off x="1397000" y="2942166"/>
          <a:ext cx="9359251" cy="363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8508">
                  <a:extLst>
                    <a:ext uri="{9D8B030D-6E8A-4147-A177-3AD203B41FA5}">
                      <a16:colId xmlns:a16="http://schemas.microsoft.com/office/drawing/2014/main" val="252008644"/>
                    </a:ext>
                  </a:extLst>
                </a:gridCol>
                <a:gridCol w="2260743">
                  <a:extLst>
                    <a:ext uri="{9D8B030D-6E8A-4147-A177-3AD203B41FA5}">
                      <a16:colId xmlns:a16="http://schemas.microsoft.com/office/drawing/2014/main" val="2091388170"/>
                    </a:ext>
                  </a:extLst>
                </a:gridCol>
              </a:tblGrid>
              <a:tr h="829390">
                <a:tc>
                  <a:txBody>
                    <a:bodyPr/>
                    <a:lstStyle/>
                    <a:p>
                      <a:r>
                        <a:rPr lang="en-US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RELATIVE WEIGHT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53680"/>
                  </a:ext>
                </a:extLst>
              </a:tr>
              <a:tr h="497635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HelveticaNeueLT Std Blk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053464"/>
                  </a:ext>
                </a:extLst>
              </a:tr>
              <a:tr h="904790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Vendor's Reputation, Quality of Services, Safety Record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HelveticaNeueLT Std Blk"/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778924"/>
                  </a:ext>
                </a:extLst>
              </a:tr>
              <a:tr h="497635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Benefit to Port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HelveticaNeueLT Std Blk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19488"/>
                  </a:ext>
                </a:extLst>
              </a:tr>
              <a:tr h="904790">
                <a:tc>
                  <a:txBody>
                    <a:bodyPr/>
                    <a:lstStyle/>
                    <a:p>
                      <a:r>
                        <a:rPr lang="en-US" sz="2000">
                          <a:latin typeface="HelveticaNeueLT Std Blk"/>
                        </a:rPr>
                        <a:t>Overall Compliance with Port Authority Policies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HelveticaNeueLT Std Blk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137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882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DDDAB-F7A8-8C26-A2B3-322E40F5E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71625"/>
            <a:ext cx="5181600" cy="4605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Proposal Response form:</a:t>
            </a:r>
            <a:endParaRPr lang="en-US">
              <a:latin typeface="HelveticaNeueLT Std Blk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(Page 31 of CSP Document)</a:t>
            </a:r>
            <a:endParaRPr lang="en-US">
              <a:latin typeface="HelveticaNeueLT Std Blk"/>
            </a:endParaRPr>
          </a:p>
          <a:p>
            <a:pPr>
              <a:buNone/>
            </a:pPr>
            <a:endParaRPr lang="en-US">
              <a:latin typeface="HelveticaNeueLT Std Blk"/>
              <a:ea typeface="+mn-lt"/>
              <a:cs typeface="+mn-lt"/>
            </a:endParaRPr>
          </a:p>
          <a:p>
            <a:pPr>
              <a:buNone/>
            </a:pPr>
            <a:r>
              <a:rPr lang="en-US">
                <a:latin typeface="HelveticaNeueLT Std Blk"/>
                <a:ea typeface="+mn-lt"/>
                <a:cs typeface="+mn-lt"/>
              </a:rPr>
              <a:t>Page 2 of the Proposal   Response Form –   Required Attachments</a:t>
            </a:r>
            <a:endParaRPr lang="en-US">
              <a:latin typeface="HelveticaNeueLT Std Blk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14D7E31-4118-CF77-8257-FC159254E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854" y="767292"/>
            <a:ext cx="5216875" cy="589650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B096C-2952-5442-C2A5-7388EF430C0B}"/>
              </a:ext>
            </a:extLst>
          </p:cNvPr>
          <p:cNvSpPr txBox="1"/>
          <p:nvPr/>
        </p:nvSpPr>
        <p:spPr>
          <a:xfrm>
            <a:off x="838200" y="681037"/>
            <a:ext cx="3663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latin typeface="HelveticaNeueLT Std Blk"/>
                <a:ea typeface="+mn-lt"/>
                <a:cs typeface="+mn-lt"/>
              </a:rPr>
              <a:t>DOCUMENT CHECKLIST</a:t>
            </a:r>
            <a:endParaRPr lang="en-US" sz="2400">
              <a:latin typeface="HelveticaNeueLT Std Blk"/>
            </a:endParaRPr>
          </a:p>
        </p:txBody>
      </p:sp>
    </p:spTree>
    <p:extLst>
      <p:ext uri="{BB962C8B-B14F-4D97-AF65-F5344CB8AC3E}">
        <p14:creationId xmlns:p14="http://schemas.microsoft.com/office/powerpoint/2010/main" val="1928392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567478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cs typeface="Calibri"/>
              </a:rPr>
              <a:t>SCOPE OF WORK OVERVIEW</a:t>
            </a:r>
          </a:p>
        </p:txBody>
      </p:sp>
    </p:spTree>
    <p:extLst>
      <p:ext uri="{BB962C8B-B14F-4D97-AF65-F5344CB8AC3E}">
        <p14:creationId xmlns:p14="http://schemas.microsoft.com/office/powerpoint/2010/main" val="408916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94C67-CD26-0541-B9F5-E9A500182FD1}"/>
              </a:ext>
            </a:extLst>
          </p:cNvPr>
          <p:cNvSpPr txBox="1"/>
          <p:nvPr/>
        </p:nvSpPr>
        <p:spPr>
          <a:xfrm>
            <a:off x="1018659" y="845647"/>
            <a:ext cx="6314087" cy="63094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General Scope of Services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11E44"/>
                </a:solidFill>
                <a:latin typeface="HelveticaNeueLT Std Lt"/>
              </a:rPr>
              <a:t>"On-Call" Project for crane recoating for:</a:t>
            </a:r>
            <a:endParaRPr lang="en-US" b="1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Rubber Tire Gantry (RTG) cranes at Barbour's Cut and Bayport Container Terminals.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50 foot </a:t>
            </a:r>
            <a:r>
              <a:rPr lang="en-US" err="1">
                <a:solidFill>
                  <a:srgbClr val="011E44"/>
                </a:solidFill>
                <a:latin typeface="HelveticaNeueLT Std Lt"/>
              </a:rPr>
              <a:t>guage</a:t>
            </a:r>
            <a:r>
              <a:rPr lang="en-US">
                <a:solidFill>
                  <a:srgbClr val="011E44"/>
                </a:solidFill>
                <a:latin typeface="HelveticaNeueLT Std Lt"/>
              </a:rPr>
              <a:t> Container Cranes at Wharves 4, 5, and 6 at Barbour's Cut Terminal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100 foot </a:t>
            </a:r>
            <a:r>
              <a:rPr lang="en-US" err="1">
                <a:solidFill>
                  <a:srgbClr val="011E44"/>
                </a:solidFill>
                <a:latin typeface="HelveticaNeueLT Std Lt"/>
              </a:rPr>
              <a:t>guage</a:t>
            </a:r>
            <a:r>
              <a:rPr lang="en-US">
                <a:solidFill>
                  <a:srgbClr val="011E44"/>
                </a:solidFill>
                <a:latin typeface="HelveticaNeueLT Std Lt"/>
              </a:rPr>
              <a:t> Container Cranes at Wharves 1, 2, and 3 at Barbour's Cut Terminal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100 foot </a:t>
            </a:r>
            <a:r>
              <a:rPr lang="en-US" err="1">
                <a:solidFill>
                  <a:srgbClr val="011E44"/>
                </a:solidFill>
                <a:latin typeface="HelveticaNeueLT Std Lt"/>
              </a:rPr>
              <a:t>guage</a:t>
            </a:r>
            <a:r>
              <a:rPr lang="en-US">
                <a:solidFill>
                  <a:srgbClr val="011E44"/>
                </a:solidFill>
                <a:latin typeface="HelveticaNeueLT Std Lt"/>
              </a:rPr>
              <a:t> Container Cranes at Bayport 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Contractor shall be available on an "as-need" basis when called upon by PHA.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For each "call-out", the Contractor shall meet on-site for work task and milestone direction from PHA inspector.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Sequence of operations and access to work shall be per PHA direction as dictated by Special Conditions and other related Contract Documents and field direction</a:t>
            </a: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F46C26F-3547-717F-9A19-067110C5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39" y="217563"/>
            <a:ext cx="4308954" cy="58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3" y="715018"/>
            <a:ext cx="10047447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AGENDA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Introductions</a:t>
            </a: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Harris County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Business Equity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Procurement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Selection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>
                <a:solidFill>
                  <a:srgbClr val="011E44"/>
                </a:solidFill>
                <a:latin typeface="HelveticaNeueLT Std Lt"/>
              </a:rPr>
              <a:t>Questions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7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94C67-CD26-0541-B9F5-E9A500182FD1}"/>
              </a:ext>
            </a:extLst>
          </p:cNvPr>
          <p:cNvSpPr txBox="1"/>
          <p:nvPr/>
        </p:nvSpPr>
        <p:spPr>
          <a:xfrm>
            <a:off x="1093304" y="715018"/>
            <a:ext cx="4685704" cy="65248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General Scope of Services (continued)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Furnish all labor, materials, equipment, services and incidentals necessary to: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Access work areas (60 to 150+ feet high, lifts and OSHA fall protection, etc., as required)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Perform surface preparation on interior and exterior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Apply coatings to interior and exterior crane surfaces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Prep and apply coatings to all surfaces directed by PHA 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PHA shall direct what surfaces are to be excluded (gear boxes, motors, etc.)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FF0000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C7ACD0B-2DE1-9AF8-4A81-DA5A0BA6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249" y="276312"/>
            <a:ext cx="4809995" cy="356008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6D20A99-05D0-EF68-D7DD-C0D7E632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49" y="3848782"/>
            <a:ext cx="3734843" cy="27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9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994C67-CD26-0541-B9F5-E9A500182FD1}"/>
              </a:ext>
            </a:extLst>
          </p:cNvPr>
          <p:cNvSpPr txBox="1"/>
          <p:nvPr/>
        </p:nvSpPr>
        <p:spPr>
          <a:xfrm>
            <a:off x="1093304" y="715018"/>
            <a:ext cx="5578046" cy="62478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General Scope of Services (continued)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Existing paint may contain lead-based paint or other toxic metals, therefore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Contractor is expected to comply with OSHA requirements for monitoring and adjust accordingly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And strictly comply with all Federal, State, and Local laws and rules for handling and disposal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Contractor is expected to comply with all preparation, application, and testing requirements noted in the Contract Technical Specifications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11E44"/>
                </a:solidFill>
                <a:latin typeface="HelveticaNeueLT Std Lt"/>
              </a:rPr>
              <a:t>Material Data sheets for all material shall be made available to PHA and material handled accordingly</a:t>
            </a:r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lvl="1"/>
            <a:endParaRPr lang="en-US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1600">
                <a:solidFill>
                  <a:srgbClr val="011E44"/>
                </a:solidFill>
                <a:latin typeface="HelveticaNeueLT Std Lt"/>
              </a:rPr>
              <a:t>Respondents are to rely on their own estimates and material take-off for project bidding/proposing.</a:t>
            </a: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946E517-823B-796A-B6FC-B872AE6A5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016" y="337345"/>
            <a:ext cx="4204569" cy="29369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931844A-CC2D-6A58-4C7B-0FF2242C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16" y="3336333"/>
            <a:ext cx="4194131" cy="302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88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C985EAF-17B0-104F-BCAA-A6C64F0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0CD69-DE60-794F-AE96-0DDC5C4DB5D1}"/>
              </a:ext>
            </a:extLst>
          </p:cNvPr>
          <p:cNvSpPr txBox="1"/>
          <p:nvPr/>
        </p:nvSpPr>
        <p:spPr>
          <a:xfrm>
            <a:off x="1093304" y="2613392"/>
            <a:ext cx="10336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300">
                <a:solidFill>
                  <a:srgbClr val="C1862E"/>
                </a:solidFill>
                <a:latin typeface="HelveticaNeueLT Std Thin" panose="020B0403020202020204" pitchFamily="34" charset="0"/>
              </a:rPr>
              <a:t>QUESTIONS?</a:t>
            </a:r>
          </a:p>
          <a:p>
            <a:r>
              <a:rPr lang="en-US" sz="2000" b="1" spc="300">
                <a:solidFill>
                  <a:schemeClr val="bg1"/>
                </a:solidFill>
                <a:latin typeface="HelveticaNeueLT Std Blk" panose="020B0604020202020204" pitchFamily="34" charset="0"/>
              </a:rPr>
              <a:t>PORT HOUSTON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7B56B10-AB68-852F-151B-7467CA5A020A}"/>
              </a:ext>
            </a:extLst>
          </p:cNvPr>
          <p:cNvSpPr txBox="1"/>
          <p:nvPr/>
        </p:nvSpPr>
        <p:spPr>
          <a:xfrm>
            <a:off x="1145030" y="687399"/>
            <a:ext cx="41334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cs typeface="Calibri"/>
              </a:rPr>
              <a:t>Procurement Services</a:t>
            </a:r>
          </a:p>
          <a:p>
            <a:r>
              <a:rPr lang="en-US">
                <a:solidFill>
                  <a:schemeClr val="bg1"/>
                </a:solidFill>
              </a:rPr>
              <a:t>Email: 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procurement@porthouston.com</a:t>
            </a:r>
            <a:r>
              <a:rPr lang="en-US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</a:rPr>
              <a:t>Phone: (713) 670- 2464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5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815903" y="0"/>
            <a:ext cx="11026776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3200" b="1" u="sng">
                <a:solidFill>
                  <a:srgbClr val="011E44"/>
                </a:solidFill>
                <a:latin typeface="HelveticaNeueLT Std Lt"/>
              </a:rPr>
              <a:t>PRE-PROPOSAL CONFERENCE HOUSE RULES</a:t>
            </a:r>
            <a:endParaRPr lang="en-US" sz="3200" b="1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Attendees will begin the meeting in listen-only mode.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There will be a Q&amp;A session at the end of today’s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If you have any questions during the presentation, you may submit your Questions through the WebEx Q&amp;A feature and they will be addressed at the end of the presentation.</a:t>
            </a:r>
            <a:endParaRPr lang="en-US" sz="2800">
              <a:latin typeface="HelveticaNeueLT Std Lt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HelveticaNeueLT Std Lt"/>
                <a:cs typeface="Calibri"/>
              </a:rPr>
              <a:t>This presentation recording will be  posted  on  the  </a:t>
            </a:r>
            <a:r>
              <a:rPr lang="en-US" sz="2800" err="1">
                <a:latin typeface="HelveticaNeueLT Std Lt"/>
                <a:cs typeface="Calibri"/>
              </a:rPr>
              <a:t>BuySpeed</a:t>
            </a:r>
            <a:r>
              <a:rPr lang="en-US" sz="2800">
                <a:latin typeface="HelveticaNeueLT Std Lt"/>
                <a:cs typeface="Calibri"/>
              </a:rPr>
              <a:t>  homepage under “Pre-Bid/Proposal Conference Information.”</a:t>
            </a:r>
            <a:endParaRPr lang="en-US">
              <a:latin typeface="HelveticaNeueLT Std Lt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8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2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FEAB75CB-939F-1C4B-A58E-DFB0C46A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B934F-0A98-1343-875A-DBD741F852F3}"/>
              </a:ext>
            </a:extLst>
          </p:cNvPr>
          <p:cNvSpPr txBox="1"/>
          <p:nvPr/>
        </p:nvSpPr>
        <p:spPr>
          <a:xfrm>
            <a:off x="1093303" y="715018"/>
            <a:ext cx="6321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200">
                <a:solidFill>
                  <a:srgbClr val="011E44"/>
                </a:solidFill>
                <a:latin typeface="HelveticaNeueLT Std Thin" panose="020B0403020202020204" pitchFamily="34" charset="0"/>
              </a:rPr>
              <a:t>PORT COMMISSION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CF894-8A9C-144F-AA3D-D331AD21B264}"/>
              </a:ext>
            </a:extLst>
          </p:cNvPr>
          <p:cNvSpPr txBox="1"/>
          <p:nvPr/>
        </p:nvSpPr>
        <p:spPr>
          <a:xfrm>
            <a:off x="1065798" y="5724939"/>
            <a:ext cx="366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11E44"/>
                </a:solidFill>
                <a:latin typeface="HelveticaNeueLT Std Blk" panose="020B0604020202020204" pitchFamily="34" charset="0"/>
              </a:rPr>
              <a:t>Ric Campo</a:t>
            </a:r>
          </a:p>
          <a:p>
            <a:r>
              <a:rPr lang="en-US" sz="1400" i="1">
                <a:solidFill>
                  <a:srgbClr val="011E44"/>
                </a:solidFill>
                <a:latin typeface="HelveticaNeueLT Std Lt" panose="020B0403020202020204" pitchFamily="34" charset="0"/>
              </a:rPr>
              <a:t>Chairman of the Port Commission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FAF22-BBA7-B643-AB05-6BDA9E38039B}"/>
              </a:ext>
            </a:extLst>
          </p:cNvPr>
          <p:cNvSpPr txBox="1"/>
          <p:nvPr/>
        </p:nvSpPr>
        <p:spPr>
          <a:xfrm>
            <a:off x="5942832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Dean E.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Corgey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D59C-38B0-E242-9C9B-CC419ADB535A}"/>
              </a:ext>
            </a:extLst>
          </p:cNvPr>
          <p:cNvSpPr txBox="1"/>
          <p:nvPr/>
        </p:nvSpPr>
        <p:spPr>
          <a:xfrm>
            <a:off x="7967330" y="3411280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Clyde Fitzgerald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BD6ED-EED6-8843-B42A-5738465B6CD2}"/>
              </a:ext>
            </a:extLst>
          </p:cNvPr>
          <p:cNvSpPr txBox="1"/>
          <p:nvPr/>
        </p:nvSpPr>
        <p:spPr>
          <a:xfrm>
            <a:off x="9991827" y="3411280"/>
            <a:ext cx="183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Stephen H.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DonCarlos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CFC38-2ED3-1F48-B7D1-5AE313B661E3}"/>
              </a:ext>
            </a:extLst>
          </p:cNvPr>
          <p:cNvSpPr txBox="1"/>
          <p:nvPr/>
        </p:nvSpPr>
        <p:spPr>
          <a:xfrm>
            <a:off x="5942832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Roy D.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Mease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8D5D-3830-EC49-BDCB-98BA84158690}"/>
              </a:ext>
            </a:extLst>
          </p:cNvPr>
          <p:cNvSpPr txBox="1"/>
          <p:nvPr/>
        </p:nvSpPr>
        <p:spPr>
          <a:xfrm>
            <a:off x="7967330" y="5661838"/>
            <a:ext cx="202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Wendy Montoya </a:t>
            </a:r>
            <a:r>
              <a:rPr lang="en-US" sz="1000" b="1" err="1">
                <a:solidFill>
                  <a:srgbClr val="011E44"/>
                </a:solidFill>
                <a:latin typeface="HelveticaNeueLT Std Blk" panose="020B0604020202020204" pitchFamily="34" charset="0"/>
              </a:rPr>
              <a:t>Cloonan</a:t>
            </a:r>
            <a:endParaRPr lang="en-US" sz="1000" b="1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54990-A27D-8B41-8190-359859F891ED}"/>
              </a:ext>
            </a:extLst>
          </p:cNvPr>
          <p:cNvSpPr txBox="1"/>
          <p:nvPr/>
        </p:nvSpPr>
        <p:spPr>
          <a:xfrm>
            <a:off x="9991828" y="5661838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11E44"/>
                </a:solidFill>
                <a:latin typeface="HelveticaNeueLT Std Blk" panose="020B0604020202020204" pitchFamily="34" charset="0"/>
              </a:rPr>
              <a:t>Cheryl D. Creuzot</a:t>
            </a:r>
          </a:p>
          <a:p>
            <a:r>
              <a:rPr lang="en-US" sz="800" i="1">
                <a:solidFill>
                  <a:srgbClr val="011E44"/>
                </a:solidFill>
                <a:latin typeface="HelveticaNeueLT Std Lt" panose="020B0403020202020204" pitchFamily="34" charset="0"/>
              </a:rPr>
              <a:t>Commissioner</a:t>
            </a:r>
          </a:p>
        </p:txBody>
      </p:sp>
    </p:spTree>
    <p:extLst>
      <p:ext uri="{BB962C8B-B14F-4D97-AF65-F5344CB8AC3E}">
        <p14:creationId xmlns:p14="http://schemas.microsoft.com/office/powerpoint/2010/main" val="55281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121296" y="715018"/>
            <a:ext cx="9461086" cy="6740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400" u="sng" dirty="0">
                <a:solidFill>
                  <a:srgbClr val="011E44"/>
                </a:solidFill>
                <a:latin typeface="HelveticaNeueLT Std Blk"/>
              </a:rPr>
              <a:t>PHA Personnel: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Roger H. Hoh, P.E. – Director, PCM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Barbara H. Smith, P.E. – Project Manager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Oscar Zavala – Construction Manager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Brenda Ruiz – Business Equity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Yvette Camel-Smith – Director, Procurement</a:t>
            </a: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Dean </a:t>
            </a:r>
            <a:r>
              <a:rPr lang="en-US" sz="2400" dirty="0" err="1">
                <a:solidFill>
                  <a:srgbClr val="011E44"/>
                </a:solidFill>
                <a:latin typeface="HelveticaNeueLT Std Lt"/>
              </a:rPr>
              <a:t>Ainuddin</a:t>
            </a:r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 – Manager Contracts, Procurement</a:t>
            </a:r>
          </a:p>
          <a:p>
            <a:endParaRPr lang="en-US" sz="2400" u="sng">
              <a:solidFill>
                <a:srgbClr val="011E44"/>
              </a:solidFill>
              <a:latin typeface="HelveticaNeueLT Std Blk" panose="020B0604020202020204" pitchFamily="34" charset="0"/>
            </a:endParaRPr>
          </a:p>
          <a:p>
            <a:r>
              <a:rPr lang="en-US" sz="2400" u="sng" dirty="0">
                <a:solidFill>
                  <a:srgbClr val="011E44"/>
                </a:solidFill>
                <a:latin typeface="HelveticaNeueLT Std Blk"/>
              </a:rPr>
              <a:t>Harris County:</a:t>
            </a:r>
            <a:endParaRPr lang="en-US" sz="2400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Robert Rocha - Wage Rate Monitor</a:t>
            </a:r>
          </a:p>
          <a:p>
            <a:endParaRPr lang="en-US" sz="24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2400" u="sng" dirty="0">
                <a:solidFill>
                  <a:srgbClr val="011E44"/>
                </a:solidFill>
                <a:latin typeface="HelveticaNeueLT Std Lt"/>
              </a:rPr>
              <a:t>Dannenbaum Engineering Corp.:</a:t>
            </a:r>
            <a:endParaRPr lang="en-US" sz="2400" u="sng" dirty="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2400" dirty="0">
                <a:solidFill>
                  <a:srgbClr val="011E44"/>
                </a:solidFill>
                <a:latin typeface="HelveticaNeueLT Std Lt"/>
              </a:rPr>
              <a:t>Michael Alberto – Consultant </a:t>
            </a:r>
            <a:endParaRPr lang="en-US" sz="24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48598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r>
              <a:rPr lang="en-US" sz="2800" u="sng">
                <a:solidFill>
                  <a:srgbClr val="011E44"/>
                </a:solidFill>
                <a:latin typeface="HelveticaNeueLT Std Blk" panose="020B0604020202020204" pitchFamily="34" charset="0"/>
              </a:rPr>
              <a:t>Harris County Wage Rate Compliance &amp; Requirements:</a:t>
            </a:r>
            <a:endParaRPr lang="en-US" sz="2800" u="sng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 panose="020B0403020202020204" pitchFamily="34" charset="0"/>
              </a:rPr>
              <a:t>Attendance at pre-bid/proposal meetings and preliminary meetings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 panose="020B0403020202020204" pitchFamily="34" charset="0"/>
              </a:rPr>
              <a:t>Review and approve weekly certified payroll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 panose="020B0403020202020204" pitchFamily="34" charset="0"/>
              </a:rPr>
              <a:t>Monitor wage rate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11E44"/>
                </a:solidFill>
                <a:latin typeface="HelveticaNeueLT Std Lt" panose="020B0403020202020204" pitchFamily="34" charset="0"/>
              </a:rPr>
              <a:t>Review claims of non-compliance from the field and recommend appropriate responses as required or permitted under the Wage Scale Act</a:t>
            </a:r>
          </a:p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3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7FBC51E-07C9-104D-B861-F780D999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158A0-0459-39FF-2F83-A82E0D7D1150}"/>
              </a:ext>
            </a:extLst>
          </p:cNvPr>
          <p:cNvSpPr txBox="1"/>
          <p:nvPr/>
        </p:nvSpPr>
        <p:spPr>
          <a:xfrm>
            <a:off x="1935692" y="843439"/>
            <a:ext cx="638169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HelveticaNeueLT Std Blk"/>
                <a:cs typeface="Calibri"/>
              </a:rPr>
              <a:t>BUSINESS EQUITY</a:t>
            </a:r>
          </a:p>
          <a:p>
            <a:endParaRPr lang="en-US" sz="6000">
              <a:solidFill>
                <a:schemeClr val="bg1"/>
              </a:solidFill>
              <a:cs typeface="Calibri"/>
            </a:endParaRPr>
          </a:p>
          <a:p>
            <a:endParaRPr lang="en-US" sz="6000">
              <a:cs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4B32EB8-00C5-495D-B6E7-E4AFA04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3" y="2787487"/>
            <a:ext cx="1535873" cy="2283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D8144-856E-8877-CE66-D4C4F073953B}"/>
              </a:ext>
            </a:extLst>
          </p:cNvPr>
          <p:cNvSpPr txBox="1"/>
          <p:nvPr/>
        </p:nvSpPr>
        <p:spPr>
          <a:xfrm>
            <a:off x="2337412" y="4696857"/>
            <a:ext cx="33858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elveticaNeueLT Std Blk"/>
              </a:rPr>
              <a:t>Supplier Diversity Manager </a:t>
            </a:r>
          </a:p>
        </p:txBody>
      </p:sp>
    </p:spTree>
    <p:extLst>
      <p:ext uri="{BB962C8B-B14F-4D97-AF65-F5344CB8AC3E}">
        <p14:creationId xmlns:p14="http://schemas.microsoft.com/office/powerpoint/2010/main" val="154228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2AEC4E1-2295-CF43-B4AB-C13B56E29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7B078C-04D2-8540-A0EB-839E0B4BDAEF}"/>
              </a:ext>
            </a:extLst>
          </p:cNvPr>
          <p:cNvSpPr txBox="1"/>
          <p:nvPr/>
        </p:nvSpPr>
        <p:spPr>
          <a:xfrm>
            <a:off x="605433" y="535900"/>
            <a:ext cx="5358816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BUSINESS EQUITY</a:t>
            </a:r>
          </a:p>
          <a:p>
            <a:r>
              <a:rPr lang="en-US" sz="4000" spc="100">
                <a:solidFill>
                  <a:srgbClr val="011E44"/>
                </a:solidFill>
                <a:latin typeface="HelveticaNeueLT Std Thin"/>
              </a:rPr>
              <a:t>S/MWBE INITIATIVE</a:t>
            </a:r>
          </a:p>
          <a:p>
            <a:endParaRPr lang="en-US" sz="4000" spc="100">
              <a:solidFill>
                <a:srgbClr val="011E44"/>
              </a:solidFill>
              <a:latin typeface="HelveticaNeueLT Std Thin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Business Equity Division provides </a:t>
            </a:r>
            <a:br>
              <a:rPr lang="en-US" sz="1600">
                <a:solidFill>
                  <a:srgbClr val="011E44"/>
                </a:solidFill>
                <a:latin typeface="HelveticaNeueLT Std Lt"/>
              </a:rPr>
            </a:br>
            <a:r>
              <a:rPr lang="en-US" sz="1600">
                <a:solidFill>
                  <a:srgbClr val="011E44"/>
                </a:solidFill>
                <a:latin typeface="HelveticaNeueLT Std Lt"/>
              </a:rPr>
              <a:t>resources to small, minority- and woman-owned businesses (S/MWBE) seeking to participate in Port Houston procurements and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promotes business opportunities for all sectors of the community and recognizes the importance of vendor and suppler diversity in its contracts.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Port Houston has established an organizational ​35% Small Business participation goal and a​ 30% Minority-and Woman Business Enterprise (MWBE) aspirational goal.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96081DC-0E48-AD4D-8E75-2CB91E417E4A}"/>
              </a:ext>
            </a:extLst>
          </p:cNvPr>
          <p:cNvSpPr/>
          <p:nvPr/>
        </p:nvSpPr>
        <p:spPr>
          <a:xfrm>
            <a:off x="5828304" y="816134"/>
            <a:ext cx="2520563" cy="2520563"/>
          </a:xfrm>
          <a:prstGeom prst="ellipse">
            <a:avLst/>
          </a:prstGeom>
          <a:solidFill>
            <a:srgbClr val="C18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8FA1D-C412-E54F-AD18-12C72947152B}"/>
              </a:ext>
            </a:extLst>
          </p:cNvPr>
          <p:cNvSpPr txBox="1"/>
          <p:nvPr/>
        </p:nvSpPr>
        <p:spPr>
          <a:xfrm>
            <a:off x="6100194" y="946361"/>
            <a:ext cx="1976781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35%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SBE participation goal</a:t>
            </a:r>
          </a:p>
          <a:p>
            <a:pPr algn="ctr"/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HelveticaNeueLT Std Blk" panose="020B0604020202020204" pitchFamily="34" charset="0"/>
              </a:rPr>
              <a:t>30%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HelveticaNeueLT Std Lt"/>
              </a:rPr>
              <a:t>MWBE aspirational goal </a:t>
            </a:r>
            <a:endParaRPr lang="en-US" sz="160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AF033D-DE35-944B-9BCB-B6448C206EB1}"/>
              </a:ext>
            </a:extLst>
          </p:cNvPr>
          <p:cNvCxnSpPr/>
          <p:nvPr/>
        </p:nvCxnSpPr>
        <p:spPr>
          <a:xfrm>
            <a:off x="5991306" y="4927600"/>
            <a:ext cx="10972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B3ABA72-790E-9240-8A3D-993BC98D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BD024-9461-FC49-A104-4872BEA57D46}"/>
              </a:ext>
            </a:extLst>
          </p:cNvPr>
          <p:cNvSpPr txBox="1"/>
          <p:nvPr/>
        </p:nvSpPr>
        <p:spPr>
          <a:xfrm>
            <a:off x="1093304" y="715018"/>
            <a:ext cx="10000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4000" spc="200">
              <a:solidFill>
                <a:srgbClr val="011E44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54056-B97D-4035-AF34-33CB315B99D3}"/>
              </a:ext>
            </a:extLst>
          </p:cNvPr>
          <p:cNvSpPr txBox="1"/>
          <p:nvPr/>
        </p:nvSpPr>
        <p:spPr>
          <a:xfrm>
            <a:off x="564204" y="330740"/>
            <a:ext cx="11356450" cy="64094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spc="100">
                <a:solidFill>
                  <a:srgbClr val="011E44"/>
                </a:solidFill>
                <a:latin typeface="HelveticaNeueLT Std Thin"/>
              </a:rPr>
              <a:t>BUSINESS ENTERPRISE DEFINITIONS</a:t>
            </a:r>
            <a:endParaRPr lang="en-US" sz="1600">
              <a:solidFill>
                <a:srgbClr val="011E44"/>
              </a:solidFill>
              <a:latin typeface="HelveticaNeueLT Std Lt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pPr marR="0">
              <a:spcBef>
                <a:spcPts val="0"/>
              </a:spcBef>
              <a:spcAft>
                <a:spcPts val="900"/>
              </a:spcAft>
            </a:pPr>
            <a:r>
              <a:rPr lang="en-US" sz="1600" b="1">
                <a:solidFill>
                  <a:srgbClr val="011E44"/>
                </a:solidFill>
                <a:latin typeface="Helvetica"/>
                <a:cs typeface="Helvetica"/>
              </a:rPr>
              <a:t>Small Business Enterprise (SBE)</a:t>
            </a:r>
          </a:p>
          <a:p>
            <a:pPr marR="0" indent="-2857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/>
              </a:rPr>
              <a:t>Gross revenues or number of employees, averaged over the past three years does not exceed the size standards defined by SBA.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 panose="020B0403020202020204" pitchFamily="34" charset="0"/>
              </a:rPr>
              <a:t>The net worth of the owner must be less than $1.32 million, excluding the owner’s primary residence and assets of the business. 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r>
              <a:rPr lang="en-US" sz="16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Minority Business Enterprise (MBE)</a:t>
            </a:r>
          </a:p>
          <a:p>
            <a:endParaRPr lang="en-US" sz="1600" b="1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Owned by one or more Minority Individuals, or at least 51% of the equity is Owned by one or more Minority Individuals.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 panose="020B0403020202020204" pitchFamily="34" charset="0"/>
              </a:rPr>
              <a:t>Both the management and daily business operations are carried out and controlled by one or more of the Minority Individuals who own it. </a:t>
            </a:r>
          </a:p>
          <a:p>
            <a:endParaRPr lang="en-US" sz="1600">
              <a:solidFill>
                <a:srgbClr val="011E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>
                <a:solidFill>
                  <a:srgbClr val="011E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Woman-Owned Business Enterprise (WBE)- 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 panose="020B0403020202020204" pitchFamily="34" charset="0"/>
              </a:rPr>
              <a:t>At least 51% Owned by one or more Women, or at least 51% of the equity is Owned by one or more Women</a:t>
            </a:r>
          </a:p>
          <a:p>
            <a:pPr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11E44"/>
                </a:solidFill>
                <a:latin typeface="HelveticaNeueLT Std Lt" panose="020B0403020202020204" pitchFamily="34" charset="0"/>
              </a:rPr>
              <a:t>Both the management and daily business operations are carried out and controlled by one or more of the Women who own it.</a:t>
            </a: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600">
              <a:solidFill>
                <a:srgbClr val="011E44"/>
              </a:solidFill>
              <a:latin typeface="HelveticaNeueLT Std Lt" panose="020B0403020202020204" pitchFamily="34" charset="0"/>
            </a:endParaRPr>
          </a:p>
          <a:p>
            <a:endParaRPr lang="en-US" sz="1000" b="1" spc="200">
              <a:solidFill>
                <a:srgbClr val="C1862E"/>
              </a:solidFill>
              <a:latin typeface="HelveticaNeueLT Std Bl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2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DC7Z77VHF4CC-1280561054-157</_dlc_DocId>
    <_dlc_DocIdUrl xmlns="16e0964c-f077-4f36-9738-5e1ff42b0d80">
      <Url>http://shareport.poha.net/sites/sp/depts/pid/sppcm/_layouts/15/DocIdRedir.aspx?ID=DC7Z77VHF4CC-1280561054-157</Url>
      <Description>DC7Z77VHF4CC-1280561054-157</Description>
    </_dlc_DocIdUrl>
    <IconOverlay xmlns="http://schemas.microsoft.com/sharepoint/v4" xsi:nil="true"/>
    <GS_MraActionInProgress xmlns="16e0964c-f077-4f36-9738-5e1ff42b0d80" xsi:nil="true"/>
    <SharedWithUsers xmlns="16e0964c-f077-4f36-9738-5e1ff42b0d80">
      <UserInfo>
        <DisplayName>Cam Spencer</DisplayName>
        <AccountId>2085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1DBC7B3586A045A7D0C538233E8A2D" ma:contentTypeVersion="40" ma:contentTypeDescription="Create a new document." ma:contentTypeScope="" ma:versionID="584ca8a5bbf96e783093f4c9438f0865">
  <xsd:schema xmlns:xsd="http://www.w3.org/2001/XMLSchema" xmlns:xs="http://www.w3.org/2001/XMLSchema" xmlns:p="http://schemas.microsoft.com/office/2006/metadata/properties" xmlns:ns2="16e0964c-f077-4f36-9738-5e1ff42b0d80" xmlns:ns3="http://schemas.microsoft.com/sharepoint/v4" targetNamespace="http://schemas.microsoft.com/office/2006/metadata/properties" ma:root="true" ma:fieldsID="ae299241aee055fcd5e22e02d410ead9" ns2:_="" ns3:_="">
    <xsd:import namespace="16e0964c-f077-4f36-9738-5e1ff42b0d8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  <xsd:element ref="ns2:GS_MraActionInProgres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S_MraActionInProgress" ma:index="12" nillable="true" ma:displayName="GS_MraActionInProgress" ma:hidden="true" ma:internalName="GS_MraActionInProg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2D898-7C32-4529-849C-1F897342E72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FC7CF3C-58BA-4F08-A86A-ABCDCCBFDA0F}">
  <ds:schemaRefs>
    <ds:schemaRef ds:uri="16e0964c-f077-4f36-9738-5e1ff42b0d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C29F7EE-B1FC-4E56-8F9C-78297DFCEF3D}">
  <ds:schemaRefs>
    <ds:schemaRef ds:uri="16e0964c-f077-4f36-9738-5e1ff42b0d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7269715-C3B1-4F9B-AD07-C1059200AE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1654</Words>
  <Application>Microsoft Office PowerPoint</Application>
  <PresentationFormat>Widescreen</PresentationFormat>
  <Paragraphs>232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HelveticaNeueLT Std Blk</vt:lpstr>
      <vt:lpstr>HelveticaNeueLT Std Lt</vt:lpstr>
      <vt:lpstr>HelveticaNeueLT Std Thin</vt:lpstr>
      <vt:lpstr>HelveticaNeueLTStd-Blk</vt:lpstr>
      <vt:lpstr>HelveticaNeueLTStd-Lt</vt:lpstr>
      <vt:lpstr>Open Sans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Farias</dc:creator>
  <cp:lastModifiedBy>Sommer Freeman</cp:lastModifiedBy>
  <cp:revision>20</cp:revision>
  <dcterms:created xsi:type="dcterms:W3CDTF">2022-01-04T19:18:43Z</dcterms:created>
  <dcterms:modified xsi:type="dcterms:W3CDTF">2022-08-08T20:26:35Z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78d5eea7-db76-4118-8f85-dd0030a66cd1</vt:lpwstr>
  </property>
  <property fmtid="{D5CDD505-2E9C-101B-9397-08002B2CF9AE}" pid="3" name="ContentTypeId">
    <vt:lpwstr>0x010100251DBC7B3586A045A7D0C538233E8A2D</vt:lpwstr>
  </property>
</Properties>
</file>